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4v" ContentType="video/unknown"/>
  <Default Extension="mov" ContentType="video/quicktime"/>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xml" ContentType="application/vnd.openxmlformats-officedocument.presentationml.tags+xml"/>
  <Override PartName="/ppt/notesSlides/notesSlide27.xml" ContentType="application/vnd.openxmlformats-officedocument.presentationml.notesSlide+xml"/>
  <Override PartName="/ppt/tags/tag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58"/>
  </p:notesMasterIdLst>
  <p:sldIdLst>
    <p:sldId id="257" r:id="rId2"/>
    <p:sldId id="284" r:id="rId3"/>
    <p:sldId id="258" r:id="rId4"/>
    <p:sldId id="259" r:id="rId5"/>
    <p:sldId id="260" r:id="rId6"/>
    <p:sldId id="285" r:id="rId7"/>
    <p:sldId id="270" r:id="rId8"/>
    <p:sldId id="271" r:id="rId9"/>
    <p:sldId id="272" r:id="rId10"/>
    <p:sldId id="273" r:id="rId11"/>
    <p:sldId id="274" r:id="rId12"/>
    <p:sldId id="355" r:id="rId13"/>
    <p:sldId id="373" r:id="rId14"/>
    <p:sldId id="275" r:id="rId15"/>
    <p:sldId id="276" r:id="rId16"/>
    <p:sldId id="364" r:id="rId17"/>
    <p:sldId id="366" r:id="rId18"/>
    <p:sldId id="371" r:id="rId19"/>
    <p:sldId id="367" r:id="rId20"/>
    <p:sldId id="369" r:id="rId21"/>
    <p:sldId id="377" r:id="rId22"/>
    <p:sldId id="356" r:id="rId23"/>
    <p:sldId id="261" r:id="rId24"/>
    <p:sldId id="352" r:id="rId25"/>
    <p:sldId id="346" r:id="rId26"/>
    <p:sldId id="337" r:id="rId27"/>
    <p:sldId id="278" r:id="rId28"/>
    <p:sldId id="378" r:id="rId29"/>
    <p:sldId id="262" r:id="rId30"/>
    <p:sldId id="279" r:id="rId31"/>
    <p:sldId id="340" r:id="rId32"/>
    <p:sldId id="341" r:id="rId33"/>
    <p:sldId id="280" r:id="rId34"/>
    <p:sldId id="368" r:id="rId35"/>
    <p:sldId id="286" r:id="rId36"/>
    <p:sldId id="288" r:id="rId37"/>
    <p:sldId id="263" r:id="rId38"/>
    <p:sldId id="311" r:id="rId39"/>
    <p:sldId id="312" r:id="rId40"/>
    <p:sldId id="290" r:id="rId41"/>
    <p:sldId id="289" r:id="rId42"/>
    <p:sldId id="291" r:id="rId43"/>
    <p:sldId id="318" r:id="rId44"/>
    <p:sldId id="320" r:id="rId45"/>
    <p:sldId id="319" r:id="rId46"/>
    <p:sldId id="298" r:id="rId47"/>
    <p:sldId id="375" r:id="rId48"/>
    <p:sldId id="345" r:id="rId49"/>
    <p:sldId id="300" r:id="rId50"/>
    <p:sldId id="374" r:id="rId51"/>
    <p:sldId id="350" r:id="rId52"/>
    <p:sldId id="376" r:id="rId53"/>
    <p:sldId id="357" r:id="rId54"/>
    <p:sldId id="348" r:id="rId55"/>
    <p:sldId id="370" r:id="rId56"/>
    <p:sldId id="34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7"/>
    <p:restoredTop sz="71164"/>
  </p:normalViewPr>
  <p:slideViewPr>
    <p:cSldViewPr snapToGrid="0" snapToObjects="1">
      <p:cViewPr>
        <p:scale>
          <a:sx n="92" d="100"/>
          <a:sy n="92" d="100"/>
        </p:scale>
        <p:origin x="82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38F1F-05D1-454C-A8E4-882C1A87E79A}" type="datetimeFigureOut">
              <a:rPr lang="en-US" smtClean="0"/>
              <a:t>8/21/19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23C2-F4F9-CE4E-99A8-C0E89817C79B}" type="slidenum">
              <a:rPr lang="en-US" smtClean="0"/>
              <a:t>‹#›</a:t>
            </a:fld>
            <a:endParaRPr lang="en-US"/>
          </a:p>
        </p:txBody>
      </p:sp>
    </p:spTree>
    <p:extLst>
      <p:ext uri="{BB962C8B-B14F-4D97-AF65-F5344CB8AC3E}">
        <p14:creationId xmlns:p14="http://schemas.microsoft.com/office/powerpoint/2010/main" val="380685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Orthogonal_functions"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n.wikipedia.org/wiki/Fourier_seri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n.wikipedia.org/wiki/Special_function"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en.wikipedia.org/wiki/Sphere"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lef.soic.indiana.edu/documentation/0.16.0./examples_built/particle_filtering_fiber_tracking/#girard2014"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51.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52.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8.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53.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54.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0EF56ABD-7E16-D745-BEDC-417CC0B356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fld id="{06665192-670C-EA40-B89E-56B20FEAC2A9}" type="slidenum">
              <a:rPr lang="en-US" altLang="en-US" sz="1200">
                <a:latin typeface="Arial" panose="020B0604020202020204" pitchFamily="34" charset="0"/>
              </a:rPr>
              <a:pPr/>
              <a:t>1</a:t>
            </a:fld>
            <a:endParaRPr lang="en-US" altLang="en-US" sz="1200">
              <a:latin typeface="Arial" panose="020B0604020202020204" pitchFamily="34" charset="0"/>
            </a:endParaRPr>
          </a:p>
        </p:txBody>
      </p:sp>
      <p:sp>
        <p:nvSpPr>
          <p:cNvPr id="46082" name="Rectangle 2">
            <a:extLst>
              <a:ext uri="{FF2B5EF4-FFF2-40B4-BE49-F238E27FC236}">
                <a16:creationId xmlns:a16="http://schemas.microsoft.com/office/drawing/2014/main" id="{1EA04B92-1C91-044C-A03E-562C57DE839F}"/>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a:extLst>
              <a:ext uri="{FF2B5EF4-FFF2-40B4-BE49-F238E27FC236}">
                <a16:creationId xmlns:a16="http://schemas.microsoft.com/office/drawing/2014/main" id="{9A74E05E-76DC-994A-AFB1-435BE84359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336554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12</a:t>
            </a:fld>
            <a:endParaRPr lang="en-US"/>
          </a:p>
        </p:txBody>
      </p:sp>
    </p:spTree>
    <p:extLst>
      <p:ext uri="{BB962C8B-B14F-4D97-AF65-F5344CB8AC3E}">
        <p14:creationId xmlns:p14="http://schemas.microsoft.com/office/powerpoint/2010/main" val="4079301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13</a:t>
            </a:fld>
            <a:endParaRPr lang="en-US"/>
          </a:p>
        </p:txBody>
      </p:sp>
    </p:spTree>
    <p:extLst>
      <p:ext uri="{BB962C8B-B14F-4D97-AF65-F5344CB8AC3E}">
        <p14:creationId xmlns:p14="http://schemas.microsoft.com/office/powerpoint/2010/main" val="1497486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Susceptibility artifact– some tissue in the brain has a greater tendency to </a:t>
            </a:r>
            <a:r>
              <a:rPr lang="en-US" sz="1200" b="0" i="0" kern="1200" dirty="0">
                <a:solidFill>
                  <a:schemeClr val="tx1"/>
                </a:solidFill>
                <a:effectLst/>
                <a:latin typeface="+mn-lt"/>
                <a:ea typeface="+mn-ea"/>
                <a:cs typeface="+mn-cs"/>
              </a:rPr>
              <a:t>become magnetized when placed in an external magnetic field.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14</a:t>
            </a:fld>
            <a:endParaRPr lang="en-US"/>
          </a:p>
        </p:txBody>
      </p:sp>
    </p:spTree>
    <p:extLst>
      <p:ext uri="{BB962C8B-B14F-4D97-AF65-F5344CB8AC3E}">
        <p14:creationId xmlns:p14="http://schemas.microsoft.com/office/powerpoint/2010/main" val="202186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only form of preprocessing, but an essential one.</a:t>
            </a:r>
          </a:p>
        </p:txBody>
      </p:sp>
      <p:sp>
        <p:nvSpPr>
          <p:cNvPr id="4" name="Slide Number Placeholder 3"/>
          <p:cNvSpPr>
            <a:spLocks noGrp="1"/>
          </p:cNvSpPr>
          <p:nvPr>
            <p:ph type="sldNum" sz="quarter" idx="5"/>
          </p:nvPr>
        </p:nvSpPr>
        <p:spPr/>
        <p:txBody>
          <a:bodyPr/>
          <a:lstStyle/>
          <a:p>
            <a:fld id="{476C23C2-F4F9-CE4E-99A8-C0E89817C79B}" type="slidenum">
              <a:rPr lang="en-US" smtClean="0"/>
              <a:t>15</a:t>
            </a:fld>
            <a:endParaRPr lang="en-US"/>
          </a:p>
        </p:txBody>
      </p:sp>
    </p:spTree>
    <p:extLst>
      <p:ext uri="{BB962C8B-B14F-4D97-AF65-F5344CB8AC3E}">
        <p14:creationId xmlns:p14="http://schemas.microsoft.com/office/powerpoint/2010/main" val="2188500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ALEX’s SLIDE</a:t>
            </a:r>
          </a:p>
        </p:txBody>
      </p:sp>
      <p:sp>
        <p:nvSpPr>
          <p:cNvPr id="4" name="Slide Number Placeholder 3"/>
          <p:cNvSpPr>
            <a:spLocks noGrp="1"/>
          </p:cNvSpPr>
          <p:nvPr>
            <p:ph type="sldNum" sz="quarter" idx="5"/>
          </p:nvPr>
        </p:nvSpPr>
        <p:spPr/>
        <p:txBody>
          <a:bodyPr/>
          <a:lstStyle/>
          <a:p>
            <a:fld id="{476C23C2-F4F9-CE4E-99A8-C0E89817C79B}" type="slidenum">
              <a:rPr lang="en-US" smtClean="0"/>
              <a:t>16</a:t>
            </a:fld>
            <a:endParaRPr lang="en-US"/>
          </a:p>
        </p:txBody>
      </p:sp>
    </p:spTree>
    <p:extLst>
      <p:ext uri="{BB962C8B-B14F-4D97-AF65-F5344CB8AC3E}">
        <p14:creationId xmlns:p14="http://schemas.microsoft.com/office/powerpoint/2010/main" val="2940033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17</a:t>
            </a:fld>
            <a:endParaRPr lang="en-US"/>
          </a:p>
        </p:txBody>
      </p:sp>
    </p:spTree>
    <p:extLst>
      <p:ext uri="{BB962C8B-B14F-4D97-AF65-F5344CB8AC3E}">
        <p14:creationId xmlns:p14="http://schemas.microsoft.com/office/powerpoint/2010/main" val="4755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ALEX’s SLIDE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18</a:t>
            </a:fld>
            <a:endParaRPr lang="en-US"/>
          </a:p>
        </p:txBody>
      </p:sp>
    </p:spTree>
    <p:extLst>
      <p:ext uri="{BB962C8B-B14F-4D97-AF65-F5344CB8AC3E}">
        <p14:creationId xmlns:p14="http://schemas.microsoft.com/office/powerpoint/2010/main" val="1480131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19</a:t>
            </a:fld>
            <a:endParaRPr lang="en-US"/>
          </a:p>
        </p:txBody>
      </p:sp>
    </p:spTree>
    <p:extLst>
      <p:ext uri="{BB962C8B-B14F-4D97-AF65-F5344CB8AC3E}">
        <p14:creationId xmlns:p14="http://schemas.microsoft.com/office/powerpoint/2010/main" val="2235304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20</a:t>
            </a:fld>
            <a:endParaRPr lang="en-US"/>
          </a:p>
        </p:txBody>
      </p:sp>
    </p:spTree>
    <p:extLst>
      <p:ext uri="{BB962C8B-B14F-4D97-AF65-F5344CB8AC3E}">
        <p14:creationId xmlns:p14="http://schemas.microsoft.com/office/powerpoint/2010/main" val="403741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21</a:t>
            </a:fld>
            <a:endParaRPr lang="en-US"/>
          </a:p>
        </p:txBody>
      </p:sp>
    </p:spTree>
    <p:extLst>
      <p:ext uri="{BB962C8B-B14F-4D97-AF65-F5344CB8AC3E}">
        <p14:creationId xmlns:p14="http://schemas.microsoft.com/office/powerpoint/2010/main" val="366210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0EF56ABD-7E16-D745-BEDC-417CC0B356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fld id="{06665192-670C-EA40-B89E-56B20FEAC2A9}" type="slidenum">
              <a:rPr lang="en-US" altLang="en-US" sz="1200">
                <a:latin typeface="Arial" panose="020B0604020202020204" pitchFamily="34" charset="0"/>
              </a:rPr>
              <a:pPr/>
              <a:t>2</a:t>
            </a:fld>
            <a:endParaRPr lang="en-US" altLang="en-US" sz="1200">
              <a:latin typeface="Arial" panose="020B0604020202020204" pitchFamily="34" charset="0"/>
            </a:endParaRPr>
          </a:p>
        </p:txBody>
      </p:sp>
      <p:sp>
        <p:nvSpPr>
          <p:cNvPr id="46082" name="Rectangle 2">
            <a:extLst>
              <a:ext uri="{FF2B5EF4-FFF2-40B4-BE49-F238E27FC236}">
                <a16:creationId xmlns:a16="http://schemas.microsoft.com/office/drawing/2014/main" id="{1EA04B92-1C91-044C-A03E-562C57DE839F}"/>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5123" name="Rectangle 3">
            <a:extLst>
              <a:ext uri="{FF2B5EF4-FFF2-40B4-BE49-F238E27FC236}">
                <a16:creationId xmlns:a16="http://schemas.microsoft.com/office/drawing/2014/main" id="{9A74E05E-76DC-994A-AFB1-435BE84359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42570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22</a:t>
            </a:fld>
            <a:endParaRPr lang="en-US"/>
          </a:p>
        </p:txBody>
      </p:sp>
    </p:spTree>
    <p:extLst>
      <p:ext uri="{BB962C8B-B14F-4D97-AF65-F5344CB8AC3E}">
        <p14:creationId xmlns:p14="http://schemas.microsoft.com/office/powerpoint/2010/main" val="28757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project based on an orientation distribution function</a:t>
            </a:r>
          </a:p>
        </p:txBody>
      </p:sp>
      <p:sp>
        <p:nvSpPr>
          <p:cNvPr id="4" name="Slide Number Placeholder 3"/>
          <p:cNvSpPr>
            <a:spLocks noGrp="1"/>
          </p:cNvSpPr>
          <p:nvPr>
            <p:ph type="sldNum" sz="quarter" idx="5"/>
          </p:nvPr>
        </p:nvSpPr>
        <p:spPr/>
        <p:txBody>
          <a:bodyPr/>
          <a:lstStyle/>
          <a:p>
            <a:fld id="{476C23C2-F4F9-CE4E-99A8-C0E89817C79B}" type="slidenum">
              <a:rPr lang="en-US" smtClean="0"/>
              <a:t>25</a:t>
            </a:fld>
            <a:endParaRPr lang="en-US"/>
          </a:p>
        </p:txBody>
      </p:sp>
    </p:spTree>
    <p:extLst>
      <p:ext uri="{BB962C8B-B14F-4D97-AF65-F5344CB8AC3E}">
        <p14:creationId xmlns:p14="http://schemas.microsoft.com/office/powerpoint/2010/main" val="51767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26</a:t>
            </a:fld>
            <a:endParaRPr lang="en-US"/>
          </a:p>
        </p:txBody>
      </p:sp>
    </p:spTree>
    <p:extLst>
      <p:ext uri="{BB962C8B-B14F-4D97-AF65-F5344CB8AC3E}">
        <p14:creationId xmlns:p14="http://schemas.microsoft.com/office/powerpoint/2010/main" val="93543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spherical harmonics are a complete set of </a:t>
            </a:r>
            <a:r>
              <a:rPr lang="en-US" sz="1200" b="0" i="0" u="none" strike="noStrike" kern="1200" dirty="0">
                <a:solidFill>
                  <a:schemeClr val="tx1"/>
                </a:solidFill>
                <a:effectLst/>
                <a:latin typeface="+mn-lt"/>
                <a:ea typeface="+mn-ea"/>
                <a:cs typeface="+mn-cs"/>
                <a:hlinkClick r:id="rId3" tooltip="Orthogonal functions"/>
              </a:rPr>
              <a:t>orthogonal functions</a:t>
            </a:r>
            <a:r>
              <a:rPr lang="en-US" sz="1200" b="0" i="0" kern="1200" dirty="0">
                <a:solidFill>
                  <a:schemeClr val="tx1"/>
                </a:solidFill>
                <a:effectLst/>
                <a:latin typeface="+mn-lt"/>
                <a:ea typeface="+mn-ea"/>
                <a:cs typeface="+mn-cs"/>
              </a:rPr>
              <a:t> on the sphere, and thus may be used to represent functions defined on the surface of a sphere, just as circular functions (sines and cosines) are used to represent functions on a circle via </a:t>
            </a:r>
            <a:r>
              <a:rPr lang="en-US" sz="1200" b="0" i="0" u="none" strike="noStrike" kern="1200" dirty="0">
                <a:solidFill>
                  <a:schemeClr val="tx1"/>
                </a:solidFill>
                <a:effectLst/>
                <a:latin typeface="+mn-lt"/>
                <a:ea typeface="+mn-ea"/>
                <a:cs typeface="+mn-cs"/>
                <a:hlinkClick r:id="rId4" tooltip="Fourier series"/>
              </a:rPr>
              <a:t>Fourier series</a:t>
            </a:r>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28</a:t>
            </a:fld>
            <a:endParaRPr lang="en-US"/>
          </a:p>
        </p:txBody>
      </p:sp>
    </p:spTree>
    <p:extLst>
      <p:ext uri="{BB962C8B-B14F-4D97-AF65-F5344CB8AC3E}">
        <p14:creationId xmlns:p14="http://schemas.microsoft.com/office/powerpoint/2010/main" val="3386984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ODF probability density functions rely on linear radial projection, which neglects the change in the volume element along each direction</a:t>
            </a:r>
          </a:p>
        </p:txBody>
      </p:sp>
      <p:sp>
        <p:nvSpPr>
          <p:cNvPr id="4" name="Slide Number Placeholder 3"/>
          <p:cNvSpPr>
            <a:spLocks noGrp="1"/>
          </p:cNvSpPr>
          <p:nvPr>
            <p:ph type="sldNum" sz="quarter" idx="5"/>
          </p:nvPr>
        </p:nvSpPr>
        <p:spPr/>
        <p:txBody>
          <a:bodyPr/>
          <a:lstStyle/>
          <a:p>
            <a:fld id="{476C23C2-F4F9-CE4E-99A8-C0E89817C79B}" type="slidenum">
              <a:rPr lang="en-US" smtClean="0"/>
              <a:t>29</a:t>
            </a:fld>
            <a:endParaRPr lang="en-US"/>
          </a:p>
        </p:txBody>
      </p:sp>
    </p:spTree>
    <p:extLst>
      <p:ext uri="{BB962C8B-B14F-4D97-AF65-F5344CB8AC3E}">
        <p14:creationId xmlns:p14="http://schemas.microsoft.com/office/powerpoint/2010/main" val="2138725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tensor model is insensitive to the complex fiber architectures found in the vast majority of voxels in the human brain.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inability to resolve intra-voxel fiber orientations may have important implications for the utility of standard DTI-based tract reconstruction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Intra-voxel fiber orientations can now be identified using novel, tensor-free approaches.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30</a:t>
            </a:fld>
            <a:endParaRPr lang="en-US"/>
          </a:p>
        </p:txBody>
      </p:sp>
    </p:spTree>
    <p:extLst>
      <p:ext uri="{BB962C8B-B14F-4D97-AF65-F5344CB8AC3E}">
        <p14:creationId xmlns:p14="http://schemas.microsoft.com/office/powerpoint/2010/main" val="27935986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FOD can be then obtained by the inverse operation, i.e. the spherical deconvolution of the diffusion weighted signal by the response function.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Deconvolution: a process of resolving something into its constituent elements or removing complication in order to clarify it.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spherical harmonics</a:t>
            </a:r>
            <a:r>
              <a:rPr lang="en-US" sz="1200" b="0" i="0" kern="120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hlinkClick r:id="rId3" tooltip="Special function"/>
              </a:rPr>
              <a:t>special functions</a:t>
            </a:r>
            <a:r>
              <a:rPr lang="en-US" sz="1200" b="0" i="0" kern="1200" dirty="0">
                <a:solidFill>
                  <a:schemeClr val="tx1"/>
                </a:solidFill>
                <a:effectLst/>
                <a:latin typeface="+mn-lt"/>
                <a:ea typeface="+mn-ea"/>
                <a:cs typeface="+mn-cs"/>
              </a:rPr>
              <a:t> defined on the surface of a </a:t>
            </a:r>
            <a:r>
              <a:rPr lang="en-US" sz="1200" b="0" i="0" u="none" strike="noStrike" kern="1200" dirty="0">
                <a:solidFill>
                  <a:schemeClr val="tx1"/>
                </a:solidFill>
                <a:effectLst/>
                <a:latin typeface="+mn-lt"/>
                <a:ea typeface="+mn-ea"/>
                <a:cs typeface="+mn-cs"/>
                <a:hlinkClick r:id="rId4" tooltip="Sphere"/>
              </a:rPr>
              <a:t>sphere</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31</a:t>
            </a:fld>
            <a:endParaRPr lang="en-US"/>
          </a:p>
        </p:txBody>
      </p:sp>
    </p:spTree>
    <p:extLst>
      <p:ext uri="{BB962C8B-B14F-4D97-AF65-F5344CB8AC3E}">
        <p14:creationId xmlns:p14="http://schemas.microsoft.com/office/powerpoint/2010/main" val="28994143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34</a:t>
            </a:fld>
            <a:endParaRPr lang="en-US"/>
          </a:p>
        </p:txBody>
      </p:sp>
    </p:spTree>
    <p:extLst>
      <p:ext uri="{BB962C8B-B14F-4D97-AF65-F5344CB8AC3E}">
        <p14:creationId xmlns:p14="http://schemas.microsoft.com/office/powerpoint/2010/main" val="4047118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35</a:t>
            </a:fld>
            <a:endParaRPr lang="en-US"/>
          </a:p>
        </p:txBody>
      </p:sp>
    </p:spTree>
    <p:extLst>
      <p:ext uri="{BB962C8B-B14F-4D97-AF65-F5344CB8AC3E}">
        <p14:creationId xmlns:p14="http://schemas.microsoft.com/office/powerpoint/2010/main" val="507916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37</a:t>
            </a:fld>
            <a:endParaRPr lang="en-US"/>
          </a:p>
        </p:txBody>
      </p:sp>
    </p:spTree>
    <p:extLst>
      <p:ext uri="{BB962C8B-B14F-4D97-AF65-F5344CB8AC3E}">
        <p14:creationId xmlns:p14="http://schemas.microsoft.com/office/powerpoint/2010/main" val="1927005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white matter is composed of both myelinated and unmyelinated axons, blood vessels, and all major types of glia.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a:t>
            </a:fld>
            <a:endParaRPr lang="en-US"/>
          </a:p>
        </p:txBody>
      </p:sp>
    </p:spTree>
    <p:extLst>
      <p:ext uri="{BB962C8B-B14F-4D97-AF65-F5344CB8AC3E}">
        <p14:creationId xmlns:p14="http://schemas.microsoft.com/office/powerpoint/2010/main" val="2370590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graphics, a polyline is a continuous line composed of one or more line segments. You can create a polyline by specifying the endpoints of each segment. In draw programs, you can treat a polyline as a single object, or divide it into its component segments.</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39</a:t>
            </a:fld>
            <a:endParaRPr lang="en-US"/>
          </a:p>
        </p:txBody>
      </p:sp>
    </p:spTree>
    <p:extLst>
      <p:ext uri="{BB962C8B-B14F-4D97-AF65-F5344CB8AC3E}">
        <p14:creationId xmlns:p14="http://schemas.microsoft.com/office/powerpoint/2010/main" val="2969349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40</a:t>
            </a:fld>
            <a:endParaRPr lang="en-US"/>
          </a:p>
        </p:txBody>
      </p:sp>
    </p:spTree>
    <p:extLst>
      <p:ext uri="{BB962C8B-B14F-4D97-AF65-F5344CB8AC3E}">
        <p14:creationId xmlns:p14="http://schemas.microsoft.com/office/powerpoint/2010/main" val="2986664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43</a:t>
            </a:fld>
            <a:endParaRPr lang="en-US"/>
          </a:p>
        </p:txBody>
      </p:sp>
    </p:spTree>
    <p:extLst>
      <p:ext uri="{BB962C8B-B14F-4D97-AF65-F5344CB8AC3E}">
        <p14:creationId xmlns:p14="http://schemas.microsoft.com/office/powerpoint/2010/main" val="3498345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Particle filtering is probabilistic tractography that offers a way to approximate a probability distribution over all paths originated from a specified voxel, given the diffusion information.</a:t>
            </a:r>
          </a:p>
          <a:p>
            <a:r>
              <a:rPr lang="en-US" sz="1200" b="0" i="0" kern="1200" dirty="0">
                <a:solidFill>
                  <a:schemeClr val="tx1"/>
                </a:solidFill>
                <a:effectLst/>
                <a:latin typeface="+mn-lt"/>
                <a:ea typeface="+mn-ea"/>
                <a:cs typeface="+mn-cs"/>
              </a:rPr>
              <a:t>Goal: have a tractography that stops in grey matter and avoids CSF.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Here’s how it works:</a:t>
            </a:r>
          </a:p>
          <a:p>
            <a:r>
              <a:rPr lang="en-US" sz="1200" b="0" i="0" kern="1200" dirty="0">
                <a:solidFill>
                  <a:schemeClr val="tx1"/>
                </a:solidFill>
                <a:effectLst/>
                <a:latin typeface="+mn-lt"/>
                <a:ea typeface="+mn-ea"/>
                <a:cs typeface="+mn-cs"/>
              </a:rPr>
              <a:t>Particle Filtering Tractography (PFT) </a:t>
            </a:r>
            <a:r>
              <a:rPr lang="en-US" sz="1200" b="0" i="0" u="none" strike="noStrike" kern="1200" dirty="0">
                <a:solidFill>
                  <a:schemeClr val="tx1"/>
                </a:solidFill>
                <a:effectLst/>
                <a:latin typeface="+mn-lt"/>
                <a:ea typeface="+mn-ea"/>
                <a:cs typeface="+mn-cs"/>
                <a:hlinkClick r:id="rId3"/>
              </a:rPr>
              <a:t>[Girard2014]</a:t>
            </a:r>
            <a:r>
              <a:rPr lang="en-US" sz="1200" b="0" i="0" kern="1200" dirty="0">
                <a:solidFill>
                  <a:schemeClr val="tx1"/>
                </a:solidFill>
                <a:effectLst/>
                <a:latin typeface="+mn-lt"/>
                <a:ea typeface="+mn-ea"/>
                <a:cs typeface="+mn-cs"/>
              </a:rPr>
              <a:t> uses tissue partial volume estimation (PVE) to reconstruct trajectories connecting the gray matter, and not incorrectly stopping in the white matter or in the corticospinal fluid. It relies on a tissue classifier that identifies the tissue where the streamline stopped. If the streamline correctly stopped in the gray matter, the trajectory is kept. If the streamline </a:t>
            </a:r>
            <a:r>
              <a:rPr lang="en-US" sz="1200" b="0" i="0" kern="1200" dirty="0" err="1">
                <a:solidFill>
                  <a:schemeClr val="tx1"/>
                </a:solidFill>
                <a:effectLst/>
                <a:latin typeface="+mn-lt"/>
                <a:ea typeface="+mn-ea"/>
                <a:cs typeface="+mn-cs"/>
              </a:rPr>
              <a:t>incorrecly</a:t>
            </a:r>
            <a:r>
              <a:rPr lang="en-US" sz="1200" b="0" i="0" kern="1200" dirty="0">
                <a:solidFill>
                  <a:schemeClr val="tx1"/>
                </a:solidFill>
                <a:effectLst/>
                <a:latin typeface="+mn-lt"/>
                <a:ea typeface="+mn-ea"/>
                <a:cs typeface="+mn-cs"/>
              </a:rPr>
              <a:t> stopped in the white matter or in the corticospinal fluid, PFT uses anatomical information to find an alternative streamline segment to extend the trajectory. When this segment is found, the tractography continues until the streamline correctly stops in the gray matter.</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46</a:t>
            </a:fld>
            <a:endParaRPr lang="en-US"/>
          </a:p>
        </p:txBody>
      </p:sp>
    </p:spTree>
    <p:extLst>
      <p:ext uri="{BB962C8B-B14F-4D97-AF65-F5344CB8AC3E}">
        <p14:creationId xmlns:p14="http://schemas.microsoft.com/office/powerpoint/2010/main" val="2877352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47</a:t>
            </a:fld>
            <a:endParaRPr lang="en-US"/>
          </a:p>
        </p:txBody>
      </p:sp>
    </p:spTree>
    <p:extLst>
      <p:ext uri="{BB962C8B-B14F-4D97-AF65-F5344CB8AC3E}">
        <p14:creationId xmlns:p14="http://schemas.microsoft.com/office/powerpoint/2010/main" val="3794074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50</a:t>
            </a:fld>
            <a:endParaRPr lang="en-US"/>
          </a:p>
        </p:txBody>
      </p:sp>
    </p:spTree>
    <p:extLst>
      <p:ext uri="{BB962C8B-B14F-4D97-AF65-F5344CB8AC3E}">
        <p14:creationId xmlns:p14="http://schemas.microsoft.com/office/powerpoint/2010/main" val="1337109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51</a:t>
            </a:fld>
            <a:endParaRPr lang="en-US"/>
          </a:p>
        </p:txBody>
      </p:sp>
    </p:spTree>
    <p:extLst>
      <p:ext uri="{BB962C8B-B14F-4D97-AF65-F5344CB8AC3E}">
        <p14:creationId xmlns:p14="http://schemas.microsoft.com/office/powerpoint/2010/main" val="138290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52</a:t>
            </a:fld>
            <a:endParaRPr lang="en-US"/>
          </a:p>
        </p:txBody>
      </p:sp>
    </p:spTree>
    <p:extLst>
      <p:ext uri="{BB962C8B-B14F-4D97-AF65-F5344CB8AC3E}">
        <p14:creationId xmlns:p14="http://schemas.microsoft.com/office/powerpoint/2010/main" val="116162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solution: consider a ‘Euclidian neighborhood’ of a volume-based parcel (e.g. by dilating the parcel) may perform even better at less cost.</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53</a:t>
            </a:fld>
            <a:endParaRPr lang="en-US"/>
          </a:p>
        </p:txBody>
      </p:sp>
    </p:spTree>
    <p:extLst>
      <p:ext uri="{BB962C8B-B14F-4D97-AF65-F5344CB8AC3E}">
        <p14:creationId xmlns:p14="http://schemas.microsoft.com/office/powerpoint/2010/main" val="12563401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54</a:t>
            </a:fld>
            <a:endParaRPr lang="en-US"/>
          </a:p>
        </p:txBody>
      </p:sp>
    </p:spTree>
    <p:extLst>
      <p:ext uri="{BB962C8B-B14F-4D97-AF65-F5344CB8AC3E}">
        <p14:creationId xmlns:p14="http://schemas.microsoft.com/office/powerpoint/2010/main" val="2463017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architecture of the axons in parallel bundles and their myelin shield facilitate the diffusion of the water molecules along their main direction. </a:t>
            </a:r>
            <a:r>
              <a:rPr lang="en-US" b="0" i="0" dirty="0">
                <a:solidFill>
                  <a:srgbClr val="333333"/>
                </a:solidFill>
                <a:effectLst/>
                <a:latin typeface="Arial" panose="020B0604020202020204" pitchFamily="34" charset="0"/>
              </a:rPr>
              <a:t>myelin sheath surrounding an axon restricts the diffusion of water perpendicular to the axon, while allowing relatively free diffusion of water parallel to the axon.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rgbClr val="333333"/>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Water molecules, in our body, undergo random translational motion. In physics, this motion is called "Brownian Motion", or simply "</a:t>
            </a:r>
            <a:r>
              <a:rPr lang="en-US" sz="1200" b="1" i="0" kern="1200" dirty="0">
                <a:solidFill>
                  <a:schemeClr val="tx1"/>
                </a:solidFill>
                <a:effectLst/>
                <a:latin typeface="+mn-lt"/>
                <a:ea typeface="+mn-ea"/>
                <a:cs typeface="+mn-cs"/>
              </a:rPr>
              <a:t>Diffusion</a:t>
            </a:r>
            <a:r>
              <a:rPr lang="en-US" sz="1200" b="0" i="0" kern="1200" dirty="0">
                <a:solidFill>
                  <a:schemeClr val="tx1"/>
                </a:solidFill>
                <a:effectLst/>
                <a:latin typeface="+mn-lt"/>
                <a:ea typeface="+mn-ea"/>
                <a:cs typeface="+mn-cs"/>
              </a:rPr>
              <a:t>". If we apply special diffusion-encoding gradients, the magnetic resonance (MR) images can be made sensitive to this motion.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6C23C2-F4F9-CE4E-99A8-C0E89817C79B}" type="slidenum">
              <a:rPr lang="en-US" smtClean="0"/>
              <a:t>4</a:t>
            </a:fld>
            <a:endParaRPr lang="en-US"/>
          </a:p>
        </p:txBody>
      </p:sp>
    </p:spTree>
    <p:extLst>
      <p:ext uri="{BB962C8B-B14F-4D97-AF65-F5344CB8AC3E}">
        <p14:creationId xmlns:p14="http://schemas.microsoft.com/office/powerpoint/2010/main" val="38877724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55</a:t>
            </a:fld>
            <a:endParaRPr lang="en-US"/>
          </a:p>
        </p:txBody>
      </p:sp>
    </p:spTree>
    <p:extLst>
      <p:ext uri="{BB962C8B-B14F-4D97-AF65-F5344CB8AC3E}">
        <p14:creationId xmlns:p14="http://schemas.microsoft.com/office/powerpoint/2010/main" val="4233784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The sample (a brain) is placed in a strong magnetic field</a:t>
            </a:r>
          </a:p>
          <a:p>
            <a:pPr marL="285750" indent="-285750">
              <a:buFont typeface="Arial" panose="020B0604020202020204" pitchFamily="34" charset="0"/>
              <a:buChar char="•"/>
            </a:pPr>
            <a:r>
              <a:rPr lang="en-US" sz="1200" dirty="0"/>
              <a:t>Protons are magnetized and align with the field</a:t>
            </a:r>
          </a:p>
          <a:p>
            <a:pPr marL="285750" indent="-285750">
              <a:buFont typeface="Arial" panose="020B0604020202020204" pitchFamily="34" charset="0"/>
              <a:buChar char="•"/>
            </a:pPr>
            <a:r>
              <a:rPr lang="en-US" sz="1200" dirty="0"/>
              <a:t>The protons are excited through application of RF pulses</a:t>
            </a:r>
          </a:p>
          <a:p>
            <a:pPr marL="285750" indent="-285750">
              <a:buFont typeface="Arial" panose="020B0604020202020204" pitchFamily="34" charset="0"/>
              <a:buChar char="•"/>
            </a:pPr>
            <a:r>
              <a:rPr lang="en-US" sz="1200" dirty="0"/>
              <a:t>Magnetic field gradients are applied across the sample to select and to modulate the magnetization  </a:t>
            </a:r>
          </a:p>
          <a:p>
            <a:pPr marL="285750" indent="-285750">
              <a:buFont typeface="Arial" panose="020B0604020202020204" pitchFamily="34" charset="0"/>
              <a:buChar char="•"/>
            </a:pPr>
            <a:r>
              <a:rPr lang="en-US" sz="1200" dirty="0"/>
              <a:t>Coils are used to detect the change in magnetization of the sample (in a spatially selective manner).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76C23C2-F4F9-CE4E-99A8-C0E89817C79B}" type="slidenum">
              <a:rPr lang="en-US" smtClean="0"/>
              <a:t>5</a:t>
            </a:fld>
            <a:endParaRPr lang="en-US"/>
          </a:p>
        </p:txBody>
      </p:sp>
    </p:spTree>
    <p:extLst>
      <p:ext uri="{BB962C8B-B14F-4D97-AF65-F5344CB8AC3E}">
        <p14:creationId xmlns:p14="http://schemas.microsoft.com/office/powerpoint/2010/main" val="84759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7</a:t>
            </a:fld>
            <a:endParaRPr lang="en-US"/>
          </a:p>
        </p:txBody>
      </p:sp>
    </p:spTree>
    <p:extLst>
      <p:ext uri="{BB962C8B-B14F-4D97-AF65-F5344CB8AC3E}">
        <p14:creationId xmlns:p14="http://schemas.microsoft.com/office/powerpoint/2010/main" val="57687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8</a:t>
            </a:fld>
            <a:endParaRPr lang="en-US"/>
          </a:p>
        </p:txBody>
      </p:sp>
    </p:spTree>
    <p:extLst>
      <p:ext uri="{BB962C8B-B14F-4D97-AF65-F5344CB8AC3E}">
        <p14:creationId xmlns:p14="http://schemas.microsoft.com/office/powerpoint/2010/main" val="126653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extend to which the image is weighted by diffusion is controlled by the </a:t>
            </a:r>
            <a:r>
              <a:rPr lang="en-US" sz="1200" b="1" i="0" kern="1200" dirty="0">
                <a:solidFill>
                  <a:schemeClr val="tx1"/>
                </a:solidFill>
                <a:effectLst/>
                <a:latin typeface="+mn-lt"/>
                <a:ea typeface="+mn-ea"/>
                <a:cs typeface="+mn-cs"/>
              </a:rPr>
              <a:t>b-value</a:t>
            </a:r>
            <a:r>
              <a:rPr lang="en-US" sz="1200" b="0" i="0" kern="1200" dirty="0">
                <a:solidFill>
                  <a:schemeClr val="tx1"/>
                </a:solidFill>
                <a:effectLst/>
                <a:latin typeface="+mn-lt"/>
                <a:ea typeface="+mn-ea"/>
                <a:cs typeface="+mn-cs"/>
              </a:rPr>
              <a:t>. </a:t>
            </a:r>
          </a:p>
          <a:p>
            <a:endParaRPr lang="en-US" dirty="0"/>
          </a:p>
          <a:p>
            <a:r>
              <a:rPr lang="en-US" dirty="0"/>
              <a:t>Lower Gamma</a:t>
            </a:r>
          </a:p>
          <a:p>
            <a:endParaRPr lang="en-US" dirty="0"/>
          </a:p>
          <a:p>
            <a:r>
              <a:rPr lang="en-US" dirty="0"/>
              <a:t>Upper Gamma</a:t>
            </a:r>
          </a:p>
          <a:p>
            <a:endParaRPr lang="en-US" dirty="0"/>
          </a:p>
          <a:p>
            <a:r>
              <a:rPr lang="en-US" dirty="0"/>
              <a:t>Lower Delta</a:t>
            </a:r>
          </a:p>
          <a:p>
            <a:endParaRPr lang="en-US" dirty="0"/>
          </a:p>
          <a:p>
            <a:r>
              <a:rPr lang="en-US" dirty="0"/>
              <a:t>Upper Delta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Lower Delta</a:t>
            </a:r>
          </a:p>
        </p:txBody>
      </p:sp>
      <p:sp>
        <p:nvSpPr>
          <p:cNvPr id="4" name="Slide Number Placeholder 3"/>
          <p:cNvSpPr>
            <a:spLocks noGrp="1"/>
          </p:cNvSpPr>
          <p:nvPr>
            <p:ph type="sldNum" sz="quarter" idx="5"/>
          </p:nvPr>
        </p:nvSpPr>
        <p:spPr/>
        <p:txBody>
          <a:bodyPr/>
          <a:lstStyle/>
          <a:p>
            <a:fld id="{476C23C2-F4F9-CE4E-99A8-C0E89817C79B}" type="slidenum">
              <a:rPr lang="en-US" smtClean="0"/>
              <a:t>9</a:t>
            </a:fld>
            <a:endParaRPr lang="en-US"/>
          </a:p>
        </p:txBody>
      </p:sp>
    </p:spTree>
    <p:extLst>
      <p:ext uri="{BB962C8B-B14F-4D97-AF65-F5344CB8AC3E}">
        <p14:creationId xmlns:p14="http://schemas.microsoft.com/office/powerpoint/2010/main" val="2089905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simple answer is that T2 weighted imaging makes structures with lots of water appear bright and T1 weighted imaging makes water dark and structures containing fat comparatively bright.</a:t>
            </a:r>
          </a:p>
          <a:p>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Basic T1 weighted imaging is useful for assessing structures that are high in fat or  structures that are near water filled structures, such as joints, that would otherwise be hard to see on T2 weighted imaging.</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Basic T2 weighted imaging is useful for assessing water rich structures and also for looking for local inflammation - which results in a higher volume of water in the affected tissues and so they appear bright on this sequence.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11</a:t>
            </a:fld>
            <a:endParaRPr lang="en-US"/>
          </a:p>
        </p:txBody>
      </p:sp>
    </p:spTree>
    <p:extLst>
      <p:ext uri="{BB962C8B-B14F-4D97-AF65-F5344CB8AC3E}">
        <p14:creationId xmlns:p14="http://schemas.microsoft.com/office/powerpoint/2010/main" val="1489730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8527-5212-434C-BB11-1AC693C9C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EB2B1-DFC7-5548-B74C-656D0265F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34FDEE-C1E3-244B-BE7D-7F5581BFA0E6}"/>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9395260D-AF0A-DC4F-A5D2-FC69E26DE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05AD9-0282-CB40-B330-5B707E659AD3}"/>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159599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1686-C19D-4A44-8E9E-DEA1A6A15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BDAECF-F48E-6C44-92A7-6EE3061268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33F3-45BE-0045-9B16-DCBE4DAA71E3}"/>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EABFD2F9-F569-7043-9C47-84352A35C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D506B-D596-5448-BD42-172C42AA2199}"/>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76426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4B09A-E355-B64F-AA63-1F52E420D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78D1F-1DF3-9942-9D6A-BD8EB4C37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91EE-6FC7-3B4D-BE08-455E36966544}"/>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D3833C41-FF13-2E4A-95C4-7D56448C8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2328B-3530-6E46-B7FC-4C96A06B873E}"/>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63042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4757-5817-B647-BDC5-E25993238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1524F-1787-1B43-92C8-F6853349D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70D00-CDCA-1640-B5E4-FC015132B8CC}"/>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725E22AC-98BE-C84B-8494-A586BA3C2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3D9D9-539A-B84B-8985-7CA34CD52EC0}"/>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528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BB71-A5EF-FD4F-8AFD-B0E57CEB7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294C6D-E573-D243-A0C7-85C5104B8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64A86-6427-2042-BE04-37515E5306FC}"/>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3805DAE7-1B70-5E48-83FD-6D4332DE5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60DC1-E41A-954A-B3C8-B725BE2239C0}"/>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269959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E9D9-C77F-B042-8E01-B912E81FA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69181C-90BA-4845-92A9-CA892F756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7C66B2-F2B4-B648-A40A-0BC53C26E4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0F8C8-AAD4-2D45-8BC5-896FD4D97DCA}"/>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6" name="Footer Placeholder 5">
            <a:extLst>
              <a:ext uri="{FF2B5EF4-FFF2-40B4-BE49-F238E27FC236}">
                <a16:creationId xmlns:a16="http://schemas.microsoft.com/office/drawing/2014/main" id="{B2D5E582-2679-E941-8F8E-8B4FD8270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15CBA-CE5A-5441-BDF6-E105904DDDEB}"/>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409639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8B10-FAB3-B64F-9B15-A9471492B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6106B3-B1E1-224C-88C7-8F056E46A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AE42A-5D24-424B-BD4E-5882B21463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1055E-050F-4747-8078-97CFFCE17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70765-C04B-6242-8D31-6DAC67FAE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2F326D-E6B2-BF48-ADAA-64FF97D1708B}"/>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8" name="Footer Placeholder 7">
            <a:extLst>
              <a:ext uri="{FF2B5EF4-FFF2-40B4-BE49-F238E27FC236}">
                <a16:creationId xmlns:a16="http://schemas.microsoft.com/office/drawing/2014/main" id="{4043E009-B600-3D41-8BFD-94D690484D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8B0DCC-9781-4B44-B1DF-1B12530A5CB9}"/>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85357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7BE0-C921-2146-9FB7-1758F058F1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3D8EF6-A400-F347-86A0-9D266AF89AF7}"/>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4" name="Footer Placeholder 3">
            <a:extLst>
              <a:ext uri="{FF2B5EF4-FFF2-40B4-BE49-F238E27FC236}">
                <a16:creationId xmlns:a16="http://schemas.microsoft.com/office/drawing/2014/main" id="{5CF748E1-6BE5-C743-9898-146C506318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17368-2525-3A46-A413-2B39BE3BD61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79582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DAB04-401D-3746-8550-630A52DEE200}"/>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3" name="Footer Placeholder 2">
            <a:extLst>
              <a:ext uri="{FF2B5EF4-FFF2-40B4-BE49-F238E27FC236}">
                <a16:creationId xmlns:a16="http://schemas.microsoft.com/office/drawing/2014/main" id="{4DD1A2B1-4E93-A84A-9536-013AC852FB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16FA4-7800-C247-AA0D-0D84E510EC3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91720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F310-C372-1048-806F-8C7334957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82A09F-8B11-AF4A-A398-1FE85C2CC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FA1884-1EBE-A641-84F4-80C518363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1DF04-2DD5-2343-9404-63FB8FE49724}"/>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6" name="Footer Placeholder 5">
            <a:extLst>
              <a:ext uri="{FF2B5EF4-FFF2-40B4-BE49-F238E27FC236}">
                <a16:creationId xmlns:a16="http://schemas.microsoft.com/office/drawing/2014/main" id="{A15DE3AD-D884-EE40-9D14-544038BF5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22DBF-C169-2B45-9183-480E969230A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87152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D96D-8CA9-CD4F-B64D-AA0088EE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84992-FA59-4E42-B4AA-DA4D7A3AF7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307571-6E09-9D4F-A4F9-A35FBA63C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6F988-A7E6-D04F-8E52-7C8A3C6D7ABD}"/>
              </a:ext>
            </a:extLst>
          </p:cNvPr>
          <p:cNvSpPr>
            <a:spLocks noGrp="1"/>
          </p:cNvSpPr>
          <p:nvPr>
            <p:ph type="dt" sz="half" idx="10"/>
          </p:nvPr>
        </p:nvSpPr>
        <p:spPr/>
        <p:txBody>
          <a:bodyPr/>
          <a:lstStyle/>
          <a:p>
            <a:fld id="{3A55D19A-A6D4-6741-A338-B0910511DA4D}" type="datetimeFigureOut">
              <a:rPr lang="en-US" smtClean="0"/>
              <a:t>8/21/19</a:t>
            </a:fld>
            <a:endParaRPr lang="en-US"/>
          </a:p>
        </p:txBody>
      </p:sp>
      <p:sp>
        <p:nvSpPr>
          <p:cNvPr id="6" name="Footer Placeholder 5">
            <a:extLst>
              <a:ext uri="{FF2B5EF4-FFF2-40B4-BE49-F238E27FC236}">
                <a16:creationId xmlns:a16="http://schemas.microsoft.com/office/drawing/2014/main" id="{A484B2CB-76FD-1A4C-8990-FCE22A1F8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C0771-8237-A543-BEF3-F3BD6390F9C6}"/>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946311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E762BD-C4BE-4C46-B631-6D9BC9939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74E6D64-27D1-AE42-AE85-59B7A1144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774AC0-0BF5-6A4B-BF8D-F88B8800F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5D19A-A6D4-6741-A338-B0910511DA4D}" type="datetimeFigureOut">
              <a:rPr lang="en-US" smtClean="0"/>
              <a:t>8/21/19</a:t>
            </a:fld>
            <a:endParaRPr lang="en-US"/>
          </a:p>
        </p:txBody>
      </p:sp>
      <p:sp>
        <p:nvSpPr>
          <p:cNvPr id="5" name="Footer Placeholder 4">
            <a:extLst>
              <a:ext uri="{FF2B5EF4-FFF2-40B4-BE49-F238E27FC236}">
                <a16:creationId xmlns:a16="http://schemas.microsoft.com/office/drawing/2014/main" id="{1B3AAC4F-60FF-4E45-B1C5-2D00823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7BC07-71A0-8747-8D6D-F08C511F6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63EBC-22EC-0A4F-8364-D823A955352B}" type="slidenum">
              <a:rPr lang="en-US" smtClean="0"/>
              <a:t>‹#›</a:t>
            </a:fld>
            <a:endParaRPr lang="en-US"/>
          </a:p>
        </p:txBody>
      </p:sp>
    </p:spTree>
    <p:extLst>
      <p:ext uri="{BB962C8B-B14F-4D97-AF65-F5344CB8AC3E}">
        <p14:creationId xmlns:p14="http://schemas.microsoft.com/office/powerpoint/2010/main" val="8454993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rgbClr val="00B0F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hyperlink" Target="https://bids.neuroimaging.io/bids_spec.pdf"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33.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2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3.xml"/><Relationship Id="rId7" Type="http://schemas.openxmlformats.org/officeDocument/2006/relationships/notesSlide" Target="../notesSlides/notesSlide2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5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55.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5.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9.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2.xml"/><Relationship Id="rId7" Type="http://schemas.openxmlformats.org/officeDocument/2006/relationships/image" Target="../media/image66.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9.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70.emf"/><Relationship Id="rId5" Type="http://schemas.openxmlformats.org/officeDocument/2006/relationships/oleObject" Target="../embeddings/oleObject1.bin"/><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5.xml"/><Relationship Id="rId7" Type="http://schemas.openxmlformats.org/officeDocument/2006/relationships/image" Target="../media/image77.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21.tiff"/><Relationship Id="rId5" Type="http://schemas.openxmlformats.org/officeDocument/2006/relationships/notesSlide" Target="../notesSlides/notesSlide37.xml"/><Relationship Id="rId4" Type="http://schemas.openxmlformats.org/officeDocument/2006/relationships/slideLayout" Target="../slideLayouts/slideLayout2.xml"/><Relationship Id="rId9" Type="http://schemas.microsoft.com/office/2007/relationships/hdphoto" Target="../media/hdphoto5.wdp"/></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dPys/SampledMRIConnectomeData" TargetMode="External"/><Relationship Id="rId2" Type="http://schemas.openxmlformats.org/officeDocument/2006/relationships/hyperlink" Target="mailto:dpisner@utexas.edu"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AD46B136-5028-304E-B95F-32B50053D1C8}"/>
              </a:ext>
            </a:extLst>
          </p:cNvPr>
          <p:cNvSpPr>
            <a:spLocks noGrp="1" noChangeArrowheads="1"/>
          </p:cNvSpPr>
          <p:nvPr>
            <p:ph type="ctrTitle"/>
          </p:nvPr>
        </p:nvSpPr>
        <p:spPr>
          <a:xfrm>
            <a:off x="1988086" y="2241510"/>
            <a:ext cx="8215828" cy="1479550"/>
          </a:xfrm>
        </p:spPr>
        <p:txBody>
          <a:bodyPr>
            <a:normAutofit fontScale="90000"/>
          </a:bodyPr>
          <a:lstStyle/>
          <a:p>
            <a:pPr algn="ctr"/>
            <a:r>
              <a:rPr lang="en-US" dirty="0" err="1"/>
              <a:t>Neurodata</a:t>
            </a:r>
            <a:r>
              <a:rPr lang="en-US" dirty="0"/>
              <a:t> MRI to Graphs</a:t>
            </a:r>
            <a:br>
              <a:rPr lang="en-US" dirty="0"/>
            </a:br>
            <a:r>
              <a:rPr lang="en-US" dirty="0"/>
              <a:t>(NDMG)</a:t>
            </a:r>
            <a:endParaRPr lang="en-US" altLang="en-US" dirty="0"/>
          </a:p>
        </p:txBody>
      </p:sp>
      <p:sp>
        <p:nvSpPr>
          <p:cNvPr id="4099" name="Rectangle 9">
            <a:extLst>
              <a:ext uri="{FF2B5EF4-FFF2-40B4-BE49-F238E27FC236}">
                <a16:creationId xmlns:a16="http://schemas.microsoft.com/office/drawing/2014/main" id="{E70C5B2B-E234-E041-96BA-635611FAFCD9}"/>
              </a:ext>
            </a:extLst>
          </p:cNvPr>
          <p:cNvSpPr>
            <a:spLocks noGrp="1" noChangeArrowheads="1"/>
          </p:cNvSpPr>
          <p:nvPr>
            <p:ph type="subTitle" idx="1"/>
          </p:nvPr>
        </p:nvSpPr>
        <p:spPr>
          <a:xfrm>
            <a:off x="2590800" y="4425049"/>
            <a:ext cx="7010400" cy="1752600"/>
          </a:xfrm>
          <a:noFill/>
        </p:spPr>
        <p:txBody>
          <a:bodyPr>
            <a:normAutofit/>
          </a:bodyPr>
          <a:lstStyle/>
          <a:p>
            <a:pPr eaLnBrk="1" hangingPunct="1"/>
            <a:r>
              <a:rPr lang="en-US" altLang="en-US" dirty="0"/>
              <a:t>Derek </a:t>
            </a:r>
            <a:r>
              <a:rPr lang="en-US" altLang="en-US" dirty="0" err="1"/>
              <a:t>Pisner</a:t>
            </a:r>
            <a:r>
              <a:rPr lang="en-US" altLang="en-US" dirty="0"/>
              <a:t>, Alex Loftus, and Ross Lawrence</a:t>
            </a:r>
          </a:p>
          <a:p>
            <a:pPr eaLnBrk="1" hangingPunct="1"/>
            <a:r>
              <a:rPr lang="en-US" altLang="en-US" dirty="0"/>
              <a:t>08/19/2019</a:t>
            </a:r>
          </a:p>
        </p:txBody>
      </p:sp>
      <p:sp>
        <p:nvSpPr>
          <p:cNvPr id="4098" name="Rectangle 6">
            <a:extLst>
              <a:ext uri="{FF2B5EF4-FFF2-40B4-BE49-F238E27FC236}">
                <a16:creationId xmlns:a16="http://schemas.microsoft.com/office/drawing/2014/main" id="{BFCE7EDA-E5AC-A145-B011-47A590964DC7}"/>
              </a:ext>
            </a:extLst>
          </p:cNvPr>
          <p:cNvSpPr>
            <a:spLocks noChangeArrowheads="1"/>
          </p:cNvSpPr>
          <p:nvPr/>
        </p:nvSpPr>
        <p:spPr bwMode="auto">
          <a:xfrm>
            <a:off x="4048125" y="-7604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175945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7E75F4-8CCD-2F4F-86DE-2415DCA94A8F}"/>
              </a:ext>
            </a:extLst>
          </p:cNvPr>
          <p:cNvPicPr>
            <a:picLocks noChangeAspect="1"/>
          </p:cNvPicPr>
          <p:nvPr/>
        </p:nvPicPr>
        <p:blipFill>
          <a:blip r:embed="rId2"/>
          <a:stretch>
            <a:fillRect/>
          </a:stretch>
        </p:blipFill>
        <p:spPr>
          <a:xfrm>
            <a:off x="9639300" y="2607733"/>
            <a:ext cx="2552700" cy="2552700"/>
          </a:xfrm>
          <a:prstGeom prst="ellipse">
            <a:avLst/>
          </a:prstGeom>
        </p:spPr>
      </p:pic>
      <p:pic>
        <p:nvPicPr>
          <p:cNvPr id="6" name="Picture 5">
            <a:extLst>
              <a:ext uri="{FF2B5EF4-FFF2-40B4-BE49-F238E27FC236}">
                <a16:creationId xmlns:a16="http://schemas.microsoft.com/office/drawing/2014/main" id="{0B2B0E17-B75F-CF43-901C-6EA7F34839F1}"/>
              </a:ext>
            </a:extLst>
          </p:cNvPr>
          <p:cNvPicPr>
            <a:picLocks noChangeAspect="1"/>
          </p:cNvPicPr>
          <p:nvPr/>
        </p:nvPicPr>
        <p:blipFill>
          <a:blip r:embed="rId3"/>
          <a:stretch>
            <a:fillRect/>
          </a:stretch>
        </p:blipFill>
        <p:spPr>
          <a:xfrm>
            <a:off x="7276690" y="2363078"/>
            <a:ext cx="2879022" cy="2879022"/>
          </a:xfrm>
          <a:prstGeom prst="ellipse">
            <a:avLst/>
          </a:prstGeom>
        </p:spPr>
      </p:pic>
      <p:sp>
        <p:nvSpPr>
          <p:cNvPr id="4" name="Rectangle 2">
            <a:extLst>
              <a:ext uri="{FF2B5EF4-FFF2-40B4-BE49-F238E27FC236}">
                <a16:creationId xmlns:a16="http://schemas.microsoft.com/office/drawing/2014/main" id="{2C143235-9327-B442-BA65-0AF66C2FF5DB}"/>
              </a:ext>
            </a:extLst>
          </p:cNvPr>
          <p:cNvSpPr>
            <a:spLocks noGrp="1" noChangeArrowheads="1"/>
          </p:cNvSpPr>
          <p:nvPr>
            <p:ph type="title"/>
          </p:nvPr>
        </p:nvSpPr>
        <p:spPr>
          <a:xfrm>
            <a:off x="3952100" y="307975"/>
            <a:ext cx="5496699" cy="641350"/>
          </a:xfrm>
        </p:spPr>
        <p:txBody>
          <a:bodyPr>
            <a:normAutofit fontScale="90000"/>
          </a:bodyPr>
          <a:lstStyle/>
          <a:p>
            <a:pPr eaLnBrk="1" hangingPunct="1"/>
            <a:r>
              <a:rPr lang="en-US" altLang="en-US" dirty="0"/>
              <a:t>How high a b-value?</a:t>
            </a:r>
          </a:p>
        </p:txBody>
      </p:sp>
      <p:sp>
        <p:nvSpPr>
          <p:cNvPr id="5" name="Rectangle 3">
            <a:extLst>
              <a:ext uri="{FF2B5EF4-FFF2-40B4-BE49-F238E27FC236}">
                <a16:creationId xmlns:a16="http://schemas.microsoft.com/office/drawing/2014/main" id="{334CDBB7-CA87-DD48-BBFA-B895F2BB76D7}"/>
              </a:ext>
            </a:extLst>
          </p:cNvPr>
          <p:cNvSpPr>
            <a:spLocks noGrp="1" noChangeArrowheads="1"/>
          </p:cNvSpPr>
          <p:nvPr>
            <p:ph idx="1"/>
          </p:nvPr>
        </p:nvSpPr>
        <p:spPr>
          <a:xfrm>
            <a:off x="1436500" y="1615900"/>
            <a:ext cx="9863678" cy="4800600"/>
          </a:xfrm>
        </p:spPr>
        <p:txBody>
          <a:bodyPr>
            <a:normAutofit fontScale="92500" lnSpcReduction="10000"/>
          </a:bodyPr>
          <a:lstStyle/>
          <a:p>
            <a:pPr eaLnBrk="1" hangingPunct="1"/>
            <a:r>
              <a:rPr lang="en-US" altLang="en-US" dirty="0">
                <a:latin typeface="+mn-lt"/>
              </a:rPr>
              <a:t>Increasing the b-value leads to:</a:t>
            </a:r>
          </a:p>
          <a:p>
            <a:pPr lvl="1"/>
            <a:r>
              <a:rPr lang="en-US" altLang="en-US" dirty="0">
                <a:latin typeface="+mn-lt"/>
              </a:rPr>
              <a:t>Increased tissue </a:t>
            </a:r>
            <a:r>
              <a:rPr lang="en-US" altLang="en-US" i="1" u="sng" dirty="0">
                <a:latin typeface="+mn-lt"/>
              </a:rPr>
              <a:t>contrast</a:t>
            </a:r>
            <a:r>
              <a:rPr lang="en-US" altLang="en-US" dirty="0">
                <a:latin typeface="+mn-lt"/>
              </a:rPr>
              <a:t> with areas of higher and lower diffusivity in principle</a:t>
            </a:r>
          </a:p>
          <a:p>
            <a:pPr lvl="1" eaLnBrk="1" hangingPunct="1"/>
            <a:r>
              <a:rPr lang="en-US" altLang="en-US" dirty="0">
                <a:latin typeface="+mn-lt"/>
              </a:rPr>
              <a:t>Decreased signal-to-noise ratio </a:t>
            </a:r>
            <a:r>
              <a:rPr lang="en-US" altLang="en-US" dirty="0">
                <a:latin typeface="+mn-lt"/>
                <a:sym typeface="Symbol" pitchFamily="2" charset="2"/>
              </a:rPr>
              <a:t> </a:t>
            </a:r>
            <a:r>
              <a:rPr lang="en-US" altLang="en-US" dirty="0">
                <a:latin typeface="+mn-lt"/>
              </a:rPr>
              <a:t>Less reliable estimation of diffusion measures in practice</a:t>
            </a:r>
          </a:p>
          <a:p>
            <a:pPr lvl="1" eaLnBrk="1" hangingPunct="1"/>
            <a:endParaRPr lang="en-US" altLang="en-US" dirty="0">
              <a:latin typeface="+mn-lt"/>
            </a:endParaRPr>
          </a:p>
          <a:p>
            <a:pPr eaLnBrk="1" hangingPunct="1"/>
            <a:r>
              <a:rPr lang="en-US" altLang="en-US" dirty="0">
                <a:latin typeface="+mn-lt"/>
              </a:rPr>
              <a:t>DTI: b ~ 1000 sec/mm</a:t>
            </a:r>
            <a:r>
              <a:rPr lang="en-US" altLang="en-US" baseline="30000" dirty="0">
                <a:latin typeface="+mn-lt"/>
              </a:rPr>
              <a:t>2</a:t>
            </a:r>
            <a:endParaRPr lang="en-US" altLang="en-US" dirty="0">
              <a:latin typeface="+mn-lt"/>
            </a:endParaRPr>
          </a:p>
          <a:p>
            <a:pPr eaLnBrk="1" hangingPunct="1"/>
            <a:r>
              <a:rPr lang="en-US" altLang="en-US" dirty="0">
                <a:latin typeface="+mn-lt"/>
              </a:rPr>
              <a:t>DSI: b ~ 10,000 sec/mm</a:t>
            </a:r>
            <a:r>
              <a:rPr lang="en-US" altLang="en-US" baseline="30000" dirty="0">
                <a:latin typeface="+mn-lt"/>
              </a:rPr>
              <a:t>2</a:t>
            </a:r>
            <a:endParaRPr lang="en-US" altLang="en-US" dirty="0">
              <a:latin typeface="+mn-lt"/>
            </a:endParaRPr>
          </a:p>
          <a:p>
            <a:pPr eaLnBrk="1" hangingPunct="1"/>
            <a:r>
              <a:rPr lang="en-US" altLang="en-US" dirty="0">
                <a:latin typeface="+mn-lt"/>
              </a:rPr>
              <a:t>Multi-shell: b ~ 1,000; 2,500; 5,000 sec/mm</a:t>
            </a:r>
            <a:r>
              <a:rPr lang="en-US" altLang="en-US" baseline="30000" dirty="0">
                <a:latin typeface="+mn-lt"/>
              </a:rPr>
              <a:t>2</a:t>
            </a:r>
          </a:p>
          <a:p>
            <a:pPr marL="0" indent="0" eaLnBrk="1" hangingPunct="1">
              <a:buNone/>
            </a:pPr>
            <a:endParaRPr lang="en-US" altLang="en-US" dirty="0">
              <a:latin typeface="+mn-lt"/>
            </a:endParaRPr>
          </a:p>
          <a:p>
            <a:pPr eaLnBrk="1" hangingPunct="1"/>
            <a:r>
              <a:rPr lang="en-US" altLang="en-US" dirty="0">
                <a:latin typeface="+mn-lt"/>
              </a:rPr>
              <a:t>Data can be acquired at multiple b-values for trade-off (i.e. multi-shell acquisitions)</a:t>
            </a:r>
          </a:p>
          <a:p>
            <a:pPr eaLnBrk="1" hangingPunct="1"/>
            <a:r>
              <a:rPr lang="en-US" altLang="en-US" dirty="0">
                <a:latin typeface="+mn-lt"/>
              </a:rPr>
              <a:t>Repeat acquisition and average to increase signal-to-noise ratio</a:t>
            </a:r>
          </a:p>
        </p:txBody>
      </p:sp>
    </p:spTree>
    <p:extLst>
      <p:ext uri="{BB962C8B-B14F-4D97-AF65-F5344CB8AC3E}">
        <p14:creationId xmlns:p14="http://schemas.microsoft.com/office/powerpoint/2010/main" val="199426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5A97E0A-36C4-FF42-A13C-2E75929DCDD5}"/>
              </a:ext>
            </a:extLst>
          </p:cNvPr>
          <p:cNvSpPr>
            <a:spLocks noGrp="1" noChangeArrowheads="1"/>
          </p:cNvSpPr>
          <p:nvPr>
            <p:ph type="title"/>
          </p:nvPr>
        </p:nvSpPr>
        <p:spPr>
          <a:xfrm>
            <a:off x="3735419" y="415561"/>
            <a:ext cx="4721161" cy="641350"/>
          </a:xfrm>
        </p:spPr>
        <p:txBody>
          <a:bodyPr>
            <a:normAutofit fontScale="90000"/>
          </a:bodyPr>
          <a:lstStyle/>
          <a:p>
            <a:pPr eaLnBrk="1" hangingPunct="1"/>
            <a:r>
              <a:rPr lang="en-US" altLang="en-US" dirty="0"/>
              <a:t>Looking at the data</a:t>
            </a:r>
          </a:p>
        </p:txBody>
      </p:sp>
      <p:sp>
        <p:nvSpPr>
          <p:cNvPr id="5" name="Rectangle 4">
            <a:extLst>
              <a:ext uri="{FF2B5EF4-FFF2-40B4-BE49-F238E27FC236}">
                <a16:creationId xmlns:a16="http://schemas.microsoft.com/office/drawing/2014/main" id="{6AF27BDF-0F3B-AF49-945B-855D67065CC2}"/>
              </a:ext>
            </a:extLst>
          </p:cNvPr>
          <p:cNvSpPr>
            <a:spLocks noGrp="1" noChangeArrowheads="1"/>
          </p:cNvSpPr>
          <p:nvPr>
            <p:ph idx="1"/>
          </p:nvPr>
        </p:nvSpPr>
        <p:spPr>
          <a:xfrm>
            <a:off x="2082383" y="1142636"/>
            <a:ext cx="8339250" cy="2209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rmAutofit fontScale="92500"/>
          </a:bodyPr>
          <a:lstStyle/>
          <a:p>
            <a:pPr eaLnBrk="1" hangingPunct="1">
              <a:buFontTx/>
              <a:buNone/>
            </a:pPr>
            <a:r>
              <a:rPr lang="en-US" altLang="en-US" sz="1800" dirty="0">
                <a:latin typeface="+mn-lt"/>
              </a:rPr>
              <a:t>A diffusion dataset consists of:</a:t>
            </a:r>
          </a:p>
          <a:p>
            <a:pPr eaLnBrk="1" hangingPunct="1"/>
            <a:r>
              <a:rPr lang="en-US" altLang="en-US" sz="1800" dirty="0">
                <a:latin typeface="+mn-lt"/>
              </a:rPr>
              <a:t>A set of non-diffusion-weighted </a:t>
            </a:r>
            <a:r>
              <a:rPr lang="en-US" altLang="en-US" sz="1800" dirty="0" err="1">
                <a:latin typeface="+mn-lt"/>
              </a:rPr>
              <a:t>a.k.a</a:t>
            </a:r>
            <a:r>
              <a:rPr lang="en-US" altLang="en-US" sz="1800" dirty="0">
                <a:latin typeface="+mn-lt"/>
              </a:rPr>
              <a:t> </a:t>
            </a:r>
            <a:r>
              <a:rPr lang="ja-JP" altLang="en-US" sz="1800">
                <a:latin typeface="+mn-lt"/>
              </a:rPr>
              <a:t>“</a:t>
            </a:r>
            <a:r>
              <a:rPr lang="en-US" altLang="ja-JP" sz="1800" dirty="0">
                <a:latin typeface="+mn-lt"/>
              </a:rPr>
              <a:t>low-b</a:t>
            </a:r>
            <a:r>
              <a:rPr lang="ja-JP" altLang="en-US" sz="1800">
                <a:latin typeface="+mn-lt"/>
              </a:rPr>
              <a:t>”</a:t>
            </a:r>
            <a:r>
              <a:rPr lang="en-US" altLang="ja-JP" sz="1800" dirty="0">
                <a:latin typeface="+mn-lt"/>
              </a:rPr>
              <a:t> reference images (b-value = 0)</a:t>
            </a:r>
          </a:p>
          <a:p>
            <a:pPr eaLnBrk="1" hangingPunct="1"/>
            <a:r>
              <a:rPr lang="en-US" altLang="en-US" sz="1800" dirty="0">
                <a:latin typeface="+mn-lt"/>
              </a:rPr>
              <a:t>A set of diffusion-weighted (DW) images acquired with different gradient directions d</a:t>
            </a:r>
            <a:r>
              <a:rPr lang="en-US" altLang="en-US" sz="1800" baseline="-25000" dirty="0">
                <a:latin typeface="+mn-lt"/>
              </a:rPr>
              <a:t>1</a:t>
            </a:r>
            <a:r>
              <a:rPr lang="en-US" altLang="en-US" sz="1800" dirty="0">
                <a:latin typeface="+mn-lt"/>
              </a:rPr>
              <a:t>, d</a:t>
            </a:r>
            <a:r>
              <a:rPr lang="en-US" altLang="en-US" sz="1800" baseline="-25000" dirty="0">
                <a:latin typeface="+mn-lt"/>
              </a:rPr>
              <a:t>2</a:t>
            </a:r>
            <a:r>
              <a:rPr lang="en-US" altLang="en-US" sz="1800" dirty="0">
                <a:latin typeface="+mn-lt"/>
              </a:rPr>
              <a:t>, and b-value &gt;0.</a:t>
            </a:r>
          </a:p>
          <a:p>
            <a:pPr lvl="1"/>
            <a:r>
              <a:rPr lang="en-US" altLang="en-US" sz="1400" dirty="0" err="1">
                <a:latin typeface="+mn-lt"/>
              </a:rPr>
              <a:t>bvec</a:t>
            </a:r>
            <a:r>
              <a:rPr lang="en-US" altLang="en-US" sz="1400" dirty="0">
                <a:latin typeface="+mn-lt"/>
              </a:rPr>
              <a:t>: Gradient directions are stored as an array of x, y, z coordinates (as many rows as there are directions)</a:t>
            </a:r>
          </a:p>
          <a:p>
            <a:pPr lvl="1"/>
            <a:r>
              <a:rPr lang="en-US" altLang="en-US" sz="1400" dirty="0" err="1">
                <a:latin typeface="+mn-lt"/>
              </a:rPr>
              <a:t>bval</a:t>
            </a:r>
            <a:r>
              <a:rPr lang="en-US" altLang="en-US" sz="1400" dirty="0">
                <a:latin typeface="+mn-lt"/>
              </a:rPr>
              <a:t>: B-values are stored as a 1-d vector of gradient intensities</a:t>
            </a:r>
          </a:p>
          <a:p>
            <a:pPr eaLnBrk="1" hangingPunct="1"/>
            <a:r>
              <a:rPr lang="en-US" altLang="en-US" sz="1800" dirty="0">
                <a:latin typeface="+mn-lt"/>
              </a:rPr>
              <a:t>The diffusion-weighted images have lower intensity values</a:t>
            </a:r>
          </a:p>
        </p:txBody>
      </p:sp>
      <p:sp>
        <p:nvSpPr>
          <p:cNvPr id="6" name="Rectangle 3">
            <a:extLst>
              <a:ext uri="{FF2B5EF4-FFF2-40B4-BE49-F238E27FC236}">
                <a16:creationId xmlns:a16="http://schemas.microsoft.com/office/drawing/2014/main" id="{CCBA0FA4-E4FD-724A-A4FF-FF15E1632621}"/>
              </a:ext>
            </a:extLst>
          </p:cNvPr>
          <p:cNvSpPr>
            <a:spLocks noChangeArrowheads="1"/>
          </p:cNvSpPr>
          <p:nvPr/>
        </p:nvSpPr>
        <p:spPr bwMode="auto">
          <a:xfrm>
            <a:off x="2083217" y="1126761"/>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pic>
        <p:nvPicPr>
          <p:cNvPr id="7" name="Picture 5" descr="Picture 20">
            <a:extLst>
              <a:ext uri="{FF2B5EF4-FFF2-40B4-BE49-F238E27FC236}">
                <a16:creationId xmlns:a16="http://schemas.microsoft.com/office/drawing/2014/main" id="{79E4F463-2E55-8742-8E8A-8108FBE3F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419" y="3721100"/>
            <a:ext cx="446881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a:extLst>
              <a:ext uri="{FF2B5EF4-FFF2-40B4-BE49-F238E27FC236}">
                <a16:creationId xmlns:a16="http://schemas.microsoft.com/office/drawing/2014/main" id="{85EFC5B9-5D3A-A94F-AAF5-379F749A7ACE}"/>
              </a:ext>
            </a:extLst>
          </p:cNvPr>
          <p:cNvSpPr txBox="1">
            <a:spLocks noChangeArrowheads="1"/>
          </p:cNvSpPr>
          <p:nvPr/>
        </p:nvSpPr>
        <p:spPr bwMode="auto">
          <a:xfrm>
            <a:off x="2003796" y="3797300"/>
            <a:ext cx="1409360"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r">
              <a:defRPr/>
            </a:pPr>
            <a:r>
              <a:rPr lang="en-US" sz="2000" dirty="0">
                <a:latin typeface="Arial" charset="0"/>
                <a:ea typeface="ＭＳ Ｐゴシック" charset="0"/>
              </a:rPr>
              <a:t>Baseline</a:t>
            </a:r>
          </a:p>
          <a:p>
            <a:pPr algn="r">
              <a:defRPr/>
            </a:pPr>
            <a:r>
              <a:rPr lang="en-US" sz="2000" dirty="0">
                <a:latin typeface="Arial" charset="0"/>
                <a:ea typeface="ＭＳ Ｐゴシック" charset="0"/>
              </a:rPr>
              <a:t>(b0) image</a:t>
            </a:r>
          </a:p>
        </p:txBody>
      </p:sp>
      <p:sp>
        <p:nvSpPr>
          <p:cNvPr id="9" name="Text Box 7">
            <a:extLst>
              <a:ext uri="{FF2B5EF4-FFF2-40B4-BE49-F238E27FC236}">
                <a16:creationId xmlns:a16="http://schemas.microsoft.com/office/drawing/2014/main" id="{227AB5A5-D4C6-D948-9BB6-F4EE7BDBF079}"/>
              </a:ext>
            </a:extLst>
          </p:cNvPr>
          <p:cNvSpPr txBox="1">
            <a:spLocks noChangeArrowheads="1"/>
          </p:cNvSpPr>
          <p:nvPr/>
        </p:nvSpPr>
        <p:spPr bwMode="auto">
          <a:xfrm>
            <a:off x="8629681" y="3797300"/>
            <a:ext cx="1371600" cy="102552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en-US" sz="2000" dirty="0">
                <a:latin typeface="Arial" charset="0"/>
                <a:ea typeface="ＭＳ Ｐゴシック" charset="0"/>
              </a:rPr>
              <a:t>Diffusion-weighted</a:t>
            </a:r>
          </a:p>
          <a:p>
            <a:pPr>
              <a:defRPr/>
            </a:pPr>
            <a:r>
              <a:rPr lang="en-US" sz="2000" dirty="0">
                <a:latin typeface="Arial" charset="0"/>
                <a:ea typeface="ＭＳ Ｐゴシック" charset="0"/>
              </a:rPr>
              <a:t>images</a:t>
            </a:r>
          </a:p>
        </p:txBody>
      </p:sp>
      <p:sp>
        <p:nvSpPr>
          <p:cNvPr id="10" name="Line 8">
            <a:extLst>
              <a:ext uri="{FF2B5EF4-FFF2-40B4-BE49-F238E27FC236}">
                <a16:creationId xmlns:a16="http://schemas.microsoft.com/office/drawing/2014/main" id="{7F9D2F70-20E7-154B-9534-F1A9C2859566}"/>
              </a:ext>
            </a:extLst>
          </p:cNvPr>
          <p:cNvSpPr>
            <a:spLocks noChangeShapeType="1"/>
          </p:cNvSpPr>
          <p:nvPr/>
        </p:nvSpPr>
        <p:spPr bwMode="auto">
          <a:xfrm>
            <a:off x="3406806" y="4194175"/>
            <a:ext cx="457200" cy="0"/>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endParaRPr lang="en-US"/>
          </a:p>
        </p:txBody>
      </p:sp>
      <p:sp>
        <p:nvSpPr>
          <p:cNvPr id="11" name="Line 9">
            <a:extLst>
              <a:ext uri="{FF2B5EF4-FFF2-40B4-BE49-F238E27FC236}">
                <a16:creationId xmlns:a16="http://schemas.microsoft.com/office/drawing/2014/main" id="{2E0D28D5-FEF8-744E-8898-53A9B06A7EDC}"/>
              </a:ext>
            </a:extLst>
          </p:cNvPr>
          <p:cNvSpPr>
            <a:spLocks noChangeShapeType="1"/>
          </p:cNvSpPr>
          <p:nvPr/>
        </p:nvSpPr>
        <p:spPr bwMode="auto">
          <a:xfrm>
            <a:off x="8089931" y="4203700"/>
            <a:ext cx="533400" cy="0"/>
          </a:xfrm>
          <a:prstGeom prst="line">
            <a:avLst/>
          </a:prstGeom>
          <a:ln>
            <a:headEnd type="triangle" w="med" len="me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sp>
        <p:nvSpPr>
          <p:cNvPr id="12" name="Text Box 10">
            <a:extLst>
              <a:ext uri="{FF2B5EF4-FFF2-40B4-BE49-F238E27FC236}">
                <a16:creationId xmlns:a16="http://schemas.microsoft.com/office/drawing/2014/main" id="{D2EBF2B9-4C87-FE4D-B43D-2CBADC0AF263}"/>
              </a:ext>
            </a:extLst>
          </p:cNvPr>
          <p:cNvSpPr txBox="1">
            <a:spLocks noChangeArrowheads="1"/>
          </p:cNvSpPr>
          <p:nvPr/>
        </p:nvSpPr>
        <p:spPr bwMode="auto">
          <a:xfrm>
            <a:off x="6184931" y="34290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2</a:t>
            </a:r>
            <a:r>
              <a:rPr lang="en-US" altLang="en-US" sz="1600" b="1" dirty="0">
                <a:solidFill>
                  <a:srgbClr val="FF0000"/>
                </a:solidFill>
              </a:rPr>
              <a:t>, d</a:t>
            </a:r>
            <a:r>
              <a:rPr lang="en-US" altLang="en-US" sz="1600" b="1" baseline="-25000" dirty="0">
                <a:solidFill>
                  <a:srgbClr val="FF0000"/>
                </a:solidFill>
              </a:rPr>
              <a:t>2</a:t>
            </a:r>
            <a:endParaRPr lang="en-US" altLang="en-US" sz="1600" b="1" i="1" dirty="0">
              <a:solidFill>
                <a:srgbClr val="FF0000"/>
              </a:solidFill>
            </a:endParaRPr>
          </a:p>
        </p:txBody>
      </p:sp>
      <p:sp>
        <p:nvSpPr>
          <p:cNvPr id="13" name="Text Box 11">
            <a:extLst>
              <a:ext uri="{FF2B5EF4-FFF2-40B4-BE49-F238E27FC236}">
                <a16:creationId xmlns:a16="http://schemas.microsoft.com/office/drawing/2014/main" id="{4D86A4B0-427F-7947-86F0-2A5108959353}"/>
              </a:ext>
            </a:extLst>
          </p:cNvPr>
          <p:cNvSpPr txBox="1">
            <a:spLocks noChangeArrowheads="1"/>
          </p:cNvSpPr>
          <p:nvPr/>
        </p:nvSpPr>
        <p:spPr bwMode="auto">
          <a:xfrm>
            <a:off x="7315231" y="34290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3</a:t>
            </a:r>
            <a:r>
              <a:rPr lang="en-US" altLang="en-US" sz="1600" b="1" dirty="0">
                <a:solidFill>
                  <a:srgbClr val="FF0000"/>
                </a:solidFill>
              </a:rPr>
              <a:t>, d</a:t>
            </a:r>
            <a:r>
              <a:rPr lang="en-US" altLang="en-US" sz="1600" b="1" baseline="-25000" dirty="0">
                <a:solidFill>
                  <a:srgbClr val="FF0000"/>
                </a:solidFill>
              </a:rPr>
              <a:t>3</a:t>
            </a:r>
            <a:endParaRPr lang="en-US" altLang="en-US" sz="1600" b="1" i="1" dirty="0">
              <a:solidFill>
                <a:srgbClr val="FF0000"/>
              </a:solidFill>
            </a:endParaRPr>
          </a:p>
        </p:txBody>
      </p:sp>
      <p:sp>
        <p:nvSpPr>
          <p:cNvPr id="14" name="Text Box 12">
            <a:extLst>
              <a:ext uri="{FF2B5EF4-FFF2-40B4-BE49-F238E27FC236}">
                <a16:creationId xmlns:a16="http://schemas.microsoft.com/office/drawing/2014/main" id="{DA83E7B3-B773-BB4B-8A80-D8E1CC9BAD4F}"/>
              </a:ext>
            </a:extLst>
          </p:cNvPr>
          <p:cNvSpPr txBox="1">
            <a:spLocks noChangeArrowheads="1"/>
          </p:cNvSpPr>
          <p:nvPr/>
        </p:nvSpPr>
        <p:spPr bwMode="auto">
          <a:xfrm>
            <a:off x="5041931" y="34417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1</a:t>
            </a:r>
            <a:r>
              <a:rPr lang="en-US" altLang="en-US" sz="1600" b="1" dirty="0">
                <a:solidFill>
                  <a:srgbClr val="FF0000"/>
                </a:solidFill>
              </a:rPr>
              <a:t>, d</a:t>
            </a:r>
            <a:r>
              <a:rPr lang="en-US" altLang="en-US" sz="1600" b="1" baseline="-25000" dirty="0">
                <a:solidFill>
                  <a:srgbClr val="FF0000"/>
                </a:solidFill>
              </a:rPr>
              <a:t>1</a:t>
            </a:r>
            <a:endParaRPr lang="en-US" altLang="en-US" sz="1600" b="1" i="1" dirty="0">
              <a:solidFill>
                <a:srgbClr val="FF0000"/>
              </a:solidFill>
            </a:endParaRPr>
          </a:p>
        </p:txBody>
      </p:sp>
      <p:sp>
        <p:nvSpPr>
          <p:cNvPr id="15" name="Text Box 13">
            <a:extLst>
              <a:ext uri="{FF2B5EF4-FFF2-40B4-BE49-F238E27FC236}">
                <a16:creationId xmlns:a16="http://schemas.microsoft.com/office/drawing/2014/main" id="{3696660A-2C71-9D4A-8F05-DF76BE0A17B7}"/>
              </a:ext>
            </a:extLst>
          </p:cNvPr>
          <p:cNvSpPr txBox="1">
            <a:spLocks noChangeArrowheads="1"/>
          </p:cNvSpPr>
          <p:nvPr/>
        </p:nvSpPr>
        <p:spPr bwMode="auto">
          <a:xfrm>
            <a:off x="4051331" y="34417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b=0</a:t>
            </a:r>
            <a:endParaRPr lang="en-US" altLang="en-US" sz="1600" b="1" i="1" dirty="0">
              <a:solidFill>
                <a:srgbClr val="FF0000"/>
              </a:solidFill>
            </a:endParaRPr>
          </a:p>
        </p:txBody>
      </p:sp>
      <p:sp>
        <p:nvSpPr>
          <p:cNvPr id="16" name="Text Box 14">
            <a:extLst>
              <a:ext uri="{FF2B5EF4-FFF2-40B4-BE49-F238E27FC236}">
                <a16:creationId xmlns:a16="http://schemas.microsoft.com/office/drawing/2014/main" id="{3CF17DE9-0BD2-6A42-A2F2-4E081934FB44}"/>
              </a:ext>
            </a:extLst>
          </p:cNvPr>
          <p:cNvSpPr txBox="1">
            <a:spLocks noChangeArrowheads="1"/>
          </p:cNvSpPr>
          <p:nvPr/>
        </p:nvSpPr>
        <p:spPr bwMode="auto">
          <a:xfrm>
            <a:off x="5041931" y="6278563"/>
            <a:ext cx="838200" cy="3127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4</a:t>
            </a:r>
            <a:r>
              <a:rPr lang="en-US" altLang="en-US" sz="1600" b="1" dirty="0">
                <a:solidFill>
                  <a:srgbClr val="FF0000"/>
                </a:solidFill>
              </a:rPr>
              <a:t>, d</a:t>
            </a:r>
            <a:r>
              <a:rPr lang="en-US" altLang="en-US" sz="1600" b="1" baseline="-25000" dirty="0">
                <a:solidFill>
                  <a:srgbClr val="FF0000"/>
                </a:solidFill>
              </a:rPr>
              <a:t>4</a:t>
            </a:r>
            <a:endParaRPr lang="en-US" altLang="en-US" sz="1600" b="1" i="1" dirty="0">
              <a:solidFill>
                <a:srgbClr val="FF0000"/>
              </a:solidFill>
            </a:endParaRPr>
          </a:p>
        </p:txBody>
      </p:sp>
      <p:sp>
        <p:nvSpPr>
          <p:cNvPr id="17" name="Text Box 15">
            <a:extLst>
              <a:ext uri="{FF2B5EF4-FFF2-40B4-BE49-F238E27FC236}">
                <a16:creationId xmlns:a16="http://schemas.microsoft.com/office/drawing/2014/main" id="{FAB08F2E-CA2D-3D43-9F55-09C34E5D0FFB}"/>
              </a:ext>
            </a:extLst>
          </p:cNvPr>
          <p:cNvSpPr txBox="1">
            <a:spLocks noChangeArrowheads="1"/>
          </p:cNvSpPr>
          <p:nvPr/>
        </p:nvSpPr>
        <p:spPr bwMode="auto">
          <a:xfrm>
            <a:off x="6184931" y="62865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5</a:t>
            </a:r>
            <a:r>
              <a:rPr lang="en-US" altLang="en-US" sz="1600" b="1" dirty="0">
                <a:solidFill>
                  <a:srgbClr val="FF0000"/>
                </a:solidFill>
              </a:rPr>
              <a:t>, d</a:t>
            </a:r>
            <a:r>
              <a:rPr lang="en-US" altLang="en-US" sz="1600" b="1" baseline="-25000" dirty="0">
                <a:solidFill>
                  <a:srgbClr val="FF0000"/>
                </a:solidFill>
              </a:rPr>
              <a:t>5</a:t>
            </a:r>
            <a:endParaRPr lang="en-US" altLang="en-US" sz="1600" b="1" i="1" dirty="0">
              <a:solidFill>
                <a:srgbClr val="FF0000"/>
              </a:solidFill>
            </a:endParaRPr>
          </a:p>
        </p:txBody>
      </p:sp>
      <p:sp>
        <p:nvSpPr>
          <p:cNvPr id="18" name="Text Box 16">
            <a:extLst>
              <a:ext uri="{FF2B5EF4-FFF2-40B4-BE49-F238E27FC236}">
                <a16:creationId xmlns:a16="http://schemas.microsoft.com/office/drawing/2014/main" id="{031A6D80-3744-E94E-8BE2-2C4E29519909}"/>
              </a:ext>
            </a:extLst>
          </p:cNvPr>
          <p:cNvSpPr txBox="1">
            <a:spLocks noChangeArrowheads="1"/>
          </p:cNvSpPr>
          <p:nvPr/>
        </p:nvSpPr>
        <p:spPr bwMode="auto">
          <a:xfrm>
            <a:off x="7327931" y="62865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6</a:t>
            </a:r>
            <a:r>
              <a:rPr lang="en-US" altLang="en-US" sz="1600" b="1" dirty="0">
                <a:solidFill>
                  <a:srgbClr val="FF0000"/>
                </a:solidFill>
              </a:rPr>
              <a:t>, d</a:t>
            </a:r>
            <a:r>
              <a:rPr lang="en-US" altLang="en-US" sz="1600" b="1" baseline="-25000" dirty="0">
                <a:solidFill>
                  <a:srgbClr val="FF0000"/>
                </a:solidFill>
              </a:rPr>
              <a:t>6</a:t>
            </a:r>
            <a:endParaRPr lang="en-US" altLang="en-US" sz="1600" b="1" i="1" dirty="0">
              <a:solidFill>
                <a:srgbClr val="FF0000"/>
              </a:solidFill>
            </a:endParaRPr>
          </a:p>
        </p:txBody>
      </p:sp>
    </p:spTree>
    <p:extLst>
      <p:ext uri="{BB962C8B-B14F-4D97-AF65-F5344CB8AC3E}">
        <p14:creationId xmlns:p14="http://schemas.microsoft.com/office/powerpoint/2010/main" val="143471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2EEA17-172E-1A42-B6BC-1C85A3A1D92A}"/>
              </a:ext>
            </a:extLst>
          </p:cNvPr>
          <p:cNvSpPr>
            <a:spLocks noGrp="1" noChangeArrowheads="1"/>
          </p:cNvSpPr>
          <p:nvPr>
            <p:ph type="title"/>
          </p:nvPr>
        </p:nvSpPr>
        <p:spPr>
          <a:xfrm>
            <a:off x="3855156" y="212767"/>
            <a:ext cx="4481688" cy="641350"/>
          </a:xfrm>
        </p:spPr>
        <p:txBody>
          <a:bodyPr>
            <a:normAutofit fontScale="90000"/>
          </a:bodyPr>
          <a:lstStyle/>
          <a:p>
            <a:r>
              <a:rPr lang="en-US" altLang="en-US" dirty="0"/>
              <a:t>Data analysis steps</a:t>
            </a:r>
          </a:p>
        </p:txBody>
      </p:sp>
      <p:sp>
        <p:nvSpPr>
          <p:cNvPr id="5" name="Rectangle 3">
            <a:extLst>
              <a:ext uri="{FF2B5EF4-FFF2-40B4-BE49-F238E27FC236}">
                <a16:creationId xmlns:a16="http://schemas.microsoft.com/office/drawing/2014/main" id="{88912995-D05E-E348-9A42-336E283F0B5E}"/>
              </a:ext>
            </a:extLst>
          </p:cNvPr>
          <p:cNvSpPr>
            <a:spLocks noChangeArrowheads="1"/>
          </p:cNvSpPr>
          <p:nvPr/>
        </p:nvSpPr>
        <p:spPr bwMode="auto">
          <a:xfrm>
            <a:off x="1192751" y="961504"/>
            <a:ext cx="9613793" cy="58964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marL="457200" indent="-457200" eaLnBrk="1" hangingPunct="1">
              <a:spcBef>
                <a:spcPct val="20000"/>
              </a:spcBef>
              <a:buFont typeface="+mj-lt"/>
              <a:buAutoNum type="arabicPeriod"/>
            </a:pPr>
            <a:r>
              <a:rPr lang="en-US" altLang="en-US" sz="2000" dirty="0"/>
              <a:t>Pre-process images to reduce distortions</a:t>
            </a:r>
          </a:p>
          <a:p>
            <a:pPr eaLnBrk="1" hangingPunct="1">
              <a:spcBef>
                <a:spcPct val="20000"/>
              </a:spcBef>
              <a:buFont typeface="+mj-lt"/>
              <a:buAutoNum type="arabicPeriod"/>
            </a:pPr>
            <a:endParaRPr lang="en-US" altLang="en-US" sz="1800" dirty="0"/>
          </a:p>
          <a:p>
            <a:pPr marL="457200" indent="-457200" eaLnBrk="1" hangingPunct="1">
              <a:spcBef>
                <a:spcPct val="20000"/>
              </a:spcBef>
              <a:buFont typeface="+mj-lt"/>
              <a:buAutoNum type="arabicPeriod"/>
            </a:pPr>
            <a:r>
              <a:rPr lang="en-US" altLang="en-US" sz="2000" dirty="0"/>
              <a:t>Fit a diffusion model at every voxel</a:t>
            </a:r>
          </a:p>
          <a:p>
            <a:pPr marL="457200" indent="-457200" eaLnBrk="1" hangingPunct="1">
              <a:spcBef>
                <a:spcPct val="20000"/>
              </a:spcBef>
              <a:buFont typeface="+mj-lt"/>
              <a:buAutoNum type="arabicPeriod"/>
            </a:pPr>
            <a:endParaRPr lang="en-US" altLang="en-US" sz="2000" dirty="0"/>
          </a:p>
          <a:p>
            <a:pPr marL="457200" indent="-457200" eaLnBrk="1" hangingPunct="1">
              <a:spcBef>
                <a:spcPct val="20000"/>
              </a:spcBef>
              <a:buFont typeface="+mj-lt"/>
              <a:buAutoNum type="arabicPeriod"/>
            </a:pPr>
            <a:r>
              <a:rPr lang="en-US" altLang="en-US" sz="2000" dirty="0"/>
              <a:t>Analysis of individual differences</a:t>
            </a:r>
          </a:p>
          <a:p>
            <a:pPr lvl="1">
              <a:spcBef>
                <a:spcPct val="20000"/>
              </a:spcBef>
              <a:buFontTx/>
              <a:buChar char="•"/>
            </a:pPr>
            <a:r>
              <a:rPr lang="en-US" altLang="en-US" sz="1600" dirty="0"/>
              <a:t>Inter-subject analysis:</a:t>
            </a:r>
          </a:p>
          <a:p>
            <a:pPr lvl="2">
              <a:spcBef>
                <a:spcPct val="20000"/>
              </a:spcBef>
              <a:buFontTx/>
              <a:buChar char="•"/>
            </a:pPr>
            <a:r>
              <a:rPr lang="en-US" altLang="en-US" sz="1600" dirty="0"/>
              <a:t>Compute measures of anisotropy/diffusivity and compare them between populations</a:t>
            </a:r>
          </a:p>
          <a:p>
            <a:pPr lvl="3">
              <a:spcBef>
                <a:spcPct val="20000"/>
              </a:spcBef>
              <a:buFontTx/>
              <a:buChar char="•"/>
            </a:pPr>
            <a:r>
              <a:rPr lang="en-US" altLang="en-US" sz="1600" dirty="0"/>
              <a:t>Tract-Based Spatial Statistics (TBSS)</a:t>
            </a:r>
          </a:p>
          <a:p>
            <a:pPr lvl="3">
              <a:spcBef>
                <a:spcPct val="20000"/>
              </a:spcBef>
              <a:buFontTx/>
              <a:buChar char="•"/>
            </a:pPr>
            <a:endParaRPr lang="en-US" altLang="en-US" sz="2000" dirty="0"/>
          </a:p>
          <a:p>
            <a:pPr lvl="1">
              <a:spcBef>
                <a:spcPct val="20000"/>
              </a:spcBef>
              <a:buFontTx/>
              <a:buChar char="•"/>
            </a:pPr>
            <a:r>
              <a:rPr lang="en-US" altLang="en-US" sz="1600" dirty="0"/>
              <a:t>Intra-subject analysis: </a:t>
            </a:r>
          </a:p>
          <a:p>
            <a:pPr lvl="2">
              <a:spcBef>
                <a:spcPct val="20000"/>
              </a:spcBef>
              <a:buFontTx/>
              <a:buChar char="•"/>
            </a:pPr>
            <a:r>
              <a:rPr lang="en-US" altLang="en-US" sz="1600" dirty="0"/>
              <a:t>Do tractography to reconstruct select pathways</a:t>
            </a:r>
          </a:p>
          <a:p>
            <a:pPr lvl="2">
              <a:spcBef>
                <a:spcPct val="20000"/>
              </a:spcBef>
              <a:buFontTx/>
              <a:buChar char="•"/>
            </a:pPr>
            <a:r>
              <a:rPr lang="en-US" altLang="en-US" sz="1600" dirty="0"/>
              <a:t>Do tractography to reconstruct a structural connectome and study white matter microstructure as a network.</a:t>
            </a:r>
          </a:p>
          <a:p>
            <a:pPr lvl="1">
              <a:spcBef>
                <a:spcPct val="20000"/>
              </a:spcBef>
              <a:buFontTx/>
              <a:buChar char="•"/>
            </a:pPr>
            <a:endParaRPr lang="en-US" altLang="en-US" sz="1600" dirty="0"/>
          </a:p>
          <a:p>
            <a:pPr lvl="1">
              <a:spcBef>
                <a:spcPct val="20000"/>
              </a:spcBef>
              <a:buFontTx/>
              <a:buChar char="–"/>
            </a:pPr>
            <a:endParaRPr lang="en-US" altLang="en-US" sz="1600" dirty="0"/>
          </a:p>
        </p:txBody>
      </p:sp>
      <p:pic>
        <p:nvPicPr>
          <p:cNvPr id="8" name="Picture 6" descr="Picture 2">
            <a:extLst>
              <a:ext uri="{FF2B5EF4-FFF2-40B4-BE49-F238E27FC236}">
                <a16:creationId xmlns:a16="http://schemas.microsoft.com/office/drawing/2014/main" id="{B32A356D-518D-9D49-987C-E07B04341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626" r="14073"/>
          <a:stretch>
            <a:fillRect/>
          </a:stretch>
        </p:blipFill>
        <p:spPr bwMode="auto">
          <a:xfrm>
            <a:off x="3657606" y="5339565"/>
            <a:ext cx="1374356" cy="120807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886E998-074D-C745-BB72-B3D4B1F882BE}"/>
              </a:ext>
            </a:extLst>
          </p:cNvPr>
          <p:cNvPicPr>
            <a:picLocks noChangeAspect="1"/>
          </p:cNvPicPr>
          <p:nvPr/>
        </p:nvPicPr>
        <p:blipFill rotWithShape="1">
          <a:blip r:embed="rId4"/>
          <a:srcRect l="50579" t="4761" r="906" b="3954"/>
          <a:stretch/>
        </p:blipFill>
        <p:spPr>
          <a:xfrm>
            <a:off x="10188351" y="2678013"/>
            <a:ext cx="1865104" cy="1231738"/>
          </a:xfrm>
          <a:prstGeom prst="rect">
            <a:avLst/>
          </a:prstGeom>
        </p:spPr>
      </p:pic>
      <p:sp>
        <p:nvSpPr>
          <p:cNvPr id="2" name="Rectangle 1">
            <a:extLst>
              <a:ext uri="{FF2B5EF4-FFF2-40B4-BE49-F238E27FC236}">
                <a16:creationId xmlns:a16="http://schemas.microsoft.com/office/drawing/2014/main" id="{4123D68C-78B5-0E4E-9D7C-6EC85E133B62}"/>
              </a:ext>
            </a:extLst>
          </p:cNvPr>
          <p:cNvSpPr/>
          <p:nvPr/>
        </p:nvSpPr>
        <p:spPr>
          <a:xfrm>
            <a:off x="2097490" y="4576266"/>
            <a:ext cx="7545274" cy="52581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FE6E38C-F8F7-FB4B-BC7A-573B5D9D5E4E}"/>
              </a:ext>
            </a:extLst>
          </p:cNvPr>
          <p:cNvPicPr>
            <a:picLocks noChangeAspect="1"/>
          </p:cNvPicPr>
          <p:nvPr/>
        </p:nvPicPr>
        <p:blipFill rotWithShape="1">
          <a:blip r:embed="rId5"/>
          <a:srcRect l="8895" t="5541" r="7424" b="7185"/>
          <a:stretch/>
        </p:blipFill>
        <p:spPr>
          <a:xfrm>
            <a:off x="6532453" y="5292461"/>
            <a:ext cx="1255174" cy="1255174"/>
          </a:xfrm>
          <a:prstGeom prst="rect">
            <a:avLst/>
          </a:prstGeom>
        </p:spPr>
      </p:pic>
    </p:spTree>
    <p:extLst>
      <p:ext uri="{BB962C8B-B14F-4D97-AF65-F5344CB8AC3E}">
        <p14:creationId xmlns:p14="http://schemas.microsoft.com/office/powerpoint/2010/main" val="190783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398109" y="0"/>
            <a:ext cx="7021541" cy="2308105"/>
          </a:xfrm>
        </p:spPr>
        <p:txBody>
          <a:bodyPr>
            <a:normAutofit/>
          </a:bodyPr>
          <a:lstStyle/>
          <a:p>
            <a:pPr algn="ctr"/>
            <a:r>
              <a:rPr lang="en-US" dirty="0"/>
              <a:t>NDMG 2.0</a:t>
            </a:r>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1143000" y="1866827"/>
            <a:ext cx="9905999" cy="4468305"/>
          </a:xfrm>
        </p:spPr>
        <p:txBody>
          <a:bodyPr>
            <a:normAutofit fontScale="92500"/>
          </a:bodyPr>
          <a:lstStyle/>
          <a:p>
            <a:r>
              <a:rPr lang="en-US" dirty="0">
                <a:latin typeface="+mn-lt"/>
              </a:rPr>
              <a:t>A tool for efficiently generating high quality structural connectomes.</a:t>
            </a:r>
          </a:p>
          <a:p>
            <a:r>
              <a:rPr lang="en-US" dirty="0">
                <a:latin typeface="+mn-lt"/>
              </a:rPr>
              <a:t>Intended to be scalable to large datasets.</a:t>
            </a:r>
          </a:p>
          <a:p>
            <a:r>
              <a:rPr lang="en-US" dirty="0">
                <a:latin typeface="+mn-lt"/>
              </a:rPr>
              <a:t>Begin with raw NIFTI1 data (</a:t>
            </a:r>
            <a:r>
              <a:rPr lang="en-US" dirty="0">
                <a:latin typeface="+mn-lt"/>
                <a:hlinkClick r:id="rId3"/>
              </a:rPr>
              <a:t>BIDS spec</a:t>
            </a:r>
            <a:r>
              <a:rPr lang="en-US" dirty="0">
                <a:latin typeface="+mn-lt"/>
              </a:rPr>
              <a:t>), end with graph(s)</a:t>
            </a:r>
          </a:p>
          <a:p>
            <a:r>
              <a:rPr lang="en-US" dirty="0">
                <a:latin typeface="+mn-lt"/>
              </a:rPr>
              <a:t>Total runtime 20 min – 1 hour depending on runtime parameters</a:t>
            </a:r>
          </a:p>
          <a:p>
            <a:r>
              <a:rPr lang="en-US" dirty="0">
                <a:latin typeface="+mn-lt"/>
              </a:rPr>
              <a:t>Allows for multiple spaces for performing tractography:</a:t>
            </a:r>
          </a:p>
          <a:p>
            <a:pPr lvl="1"/>
            <a:r>
              <a:rPr lang="en-US" dirty="0">
                <a:latin typeface="+mn-lt"/>
              </a:rPr>
              <a:t>native-space, native-space with MNI-normalization, and MNI-space only</a:t>
            </a:r>
          </a:p>
          <a:p>
            <a:r>
              <a:rPr lang="en-US" dirty="0">
                <a:latin typeface="+mn-lt"/>
              </a:rPr>
              <a:t>Allows for multiple forms of tractography:</a:t>
            </a:r>
          </a:p>
          <a:p>
            <a:pPr lvl="1"/>
            <a:r>
              <a:rPr lang="en-US" dirty="0">
                <a:latin typeface="+mn-lt"/>
              </a:rPr>
              <a:t>Deterministic, probabilistic, particle (i.e. probabilistic with tissue priors)</a:t>
            </a:r>
          </a:p>
          <a:p>
            <a:r>
              <a:rPr lang="en-US" dirty="0">
                <a:latin typeface="+mn-lt"/>
              </a:rPr>
              <a:t>Allows for multiple diffusion models:</a:t>
            </a:r>
          </a:p>
          <a:p>
            <a:pPr lvl="1"/>
            <a:r>
              <a:rPr lang="en-US" dirty="0">
                <a:latin typeface="+mn-lt"/>
              </a:rPr>
              <a:t>CSA, CSD</a:t>
            </a:r>
          </a:p>
          <a:p>
            <a:pPr marL="0" indent="0">
              <a:buNone/>
            </a:pPr>
            <a:endParaRPr lang="en-US" dirty="0">
              <a:latin typeface="+mn-lt"/>
            </a:endParaRPr>
          </a:p>
          <a:p>
            <a:endParaRPr lang="en-US" b="1" u="sng" dirty="0">
              <a:latin typeface="+mn-lt"/>
            </a:endParaRPr>
          </a:p>
          <a:p>
            <a:endParaRPr lang="en-US" dirty="0">
              <a:latin typeface="+mn-lt"/>
            </a:endParaRPr>
          </a:p>
        </p:txBody>
      </p:sp>
    </p:spTree>
    <p:extLst>
      <p:ext uri="{BB962C8B-B14F-4D97-AF65-F5344CB8AC3E}">
        <p14:creationId xmlns:p14="http://schemas.microsoft.com/office/powerpoint/2010/main" val="39119626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4368799" y="3006256"/>
            <a:ext cx="3454401" cy="641350"/>
          </a:xfrm>
        </p:spPr>
        <p:txBody>
          <a:bodyPr>
            <a:normAutofit fontScale="90000"/>
          </a:bodyPr>
          <a:lstStyle/>
          <a:p>
            <a:pPr eaLnBrk="1" hangingPunct="1"/>
            <a:r>
              <a:rPr lang="en-US" altLang="en-US" dirty="0"/>
              <a:t>Preprocessing</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58675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
        <p:nvSpPr>
          <p:cNvPr id="12" name="Rectangle 2">
            <a:extLst>
              <a:ext uri="{FF2B5EF4-FFF2-40B4-BE49-F238E27FC236}">
                <a16:creationId xmlns:a16="http://schemas.microsoft.com/office/drawing/2014/main" id="{CAD69129-DCCC-2D45-8734-EEEBD057274B}"/>
              </a:ext>
            </a:extLst>
          </p:cNvPr>
          <p:cNvSpPr>
            <a:spLocks noGrp="1" noChangeArrowheads="1"/>
          </p:cNvSpPr>
          <p:nvPr>
            <p:ph type="title"/>
          </p:nvPr>
        </p:nvSpPr>
        <p:spPr>
          <a:xfrm>
            <a:off x="3047806" y="624946"/>
            <a:ext cx="6277104" cy="641350"/>
          </a:xfrm>
        </p:spPr>
        <p:txBody>
          <a:bodyPr>
            <a:normAutofit fontScale="90000"/>
          </a:bodyPr>
          <a:lstStyle/>
          <a:p>
            <a:pPr eaLnBrk="1" hangingPunct="1"/>
            <a:r>
              <a:rPr lang="en-US" altLang="en-US" dirty="0"/>
              <a:t>Distortions: Eddy currents</a:t>
            </a:r>
          </a:p>
        </p:txBody>
      </p:sp>
      <p:sp>
        <p:nvSpPr>
          <p:cNvPr id="13" name="Rectangle 3">
            <a:extLst>
              <a:ext uri="{FF2B5EF4-FFF2-40B4-BE49-F238E27FC236}">
                <a16:creationId xmlns:a16="http://schemas.microsoft.com/office/drawing/2014/main" id="{C0557EE7-D0F5-4444-8840-DC4C730E58A8}"/>
              </a:ext>
            </a:extLst>
          </p:cNvPr>
          <p:cNvSpPr>
            <a:spLocks noChangeArrowheads="1"/>
          </p:cNvSpPr>
          <p:nvPr/>
        </p:nvSpPr>
        <p:spPr bwMode="auto">
          <a:xfrm>
            <a:off x="2173158" y="1514799"/>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
        <p:nvSpPr>
          <p:cNvPr id="14" name="Rectangle 10">
            <a:extLst>
              <a:ext uri="{FF2B5EF4-FFF2-40B4-BE49-F238E27FC236}">
                <a16:creationId xmlns:a16="http://schemas.microsoft.com/office/drawing/2014/main" id="{1343BE34-46F6-F946-858F-4B3826D16598}"/>
              </a:ext>
            </a:extLst>
          </p:cNvPr>
          <p:cNvSpPr>
            <a:spLocks noChangeArrowheads="1"/>
          </p:cNvSpPr>
          <p:nvPr/>
        </p:nvSpPr>
        <p:spPr bwMode="auto">
          <a:xfrm>
            <a:off x="2122358" y="1667199"/>
            <a:ext cx="46482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110000"/>
              </a:lnSpc>
              <a:buFontTx/>
              <a:buChar char="•"/>
              <a:defRPr/>
            </a:pPr>
            <a:r>
              <a:rPr lang="en-US" sz="2000" dirty="0">
                <a:latin typeface="Georgia" charset="0"/>
                <a:ea typeface="ＭＳ Ｐゴシック" charset="0"/>
              </a:rPr>
              <a:t>Cause: Fast switching of diffusion-encoding gradients induces eddy currents in conducting components</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Eddy currents lead to residual gradients that shift the diffusion gradients</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The shifts are </a:t>
            </a:r>
            <a:r>
              <a:rPr lang="en-US" sz="2000" dirty="0">
                <a:solidFill>
                  <a:srgbClr val="FF0000"/>
                </a:solidFill>
                <a:latin typeface="Georgia" charset="0"/>
                <a:ea typeface="ＭＳ Ｐゴシック" charset="0"/>
              </a:rPr>
              <a:t>direction-dependent,</a:t>
            </a:r>
            <a:r>
              <a:rPr lang="en-US" sz="2000" dirty="0">
                <a:latin typeface="Georgia" charset="0"/>
                <a:ea typeface="ＭＳ Ｐゴシック" charset="0"/>
              </a:rPr>
              <a:t> </a:t>
            </a:r>
            <a:r>
              <a:rPr lang="en-US" sz="2000" i="1" dirty="0">
                <a:latin typeface="Georgia" charset="0"/>
                <a:ea typeface="ＭＳ Ｐゴシック" charset="0"/>
              </a:rPr>
              <a:t>i.e., </a:t>
            </a:r>
            <a:r>
              <a:rPr lang="en-US" sz="2000" dirty="0">
                <a:latin typeface="Georgia" charset="0"/>
                <a:ea typeface="ＭＳ Ｐゴシック" charset="0"/>
              </a:rPr>
              <a:t>different for each DW image</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Result: Geometric distortions</a:t>
            </a:r>
          </a:p>
        </p:txBody>
      </p:sp>
      <p:pic>
        <p:nvPicPr>
          <p:cNvPr id="15" name="Picture 11" descr="Picture 17">
            <a:extLst>
              <a:ext uri="{FF2B5EF4-FFF2-40B4-BE49-F238E27FC236}">
                <a16:creationId xmlns:a16="http://schemas.microsoft.com/office/drawing/2014/main" id="{9A93FE76-AC0E-2C40-8533-3A9BEFB8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596" y="1805312"/>
            <a:ext cx="3433762"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2">
            <a:extLst>
              <a:ext uri="{FF2B5EF4-FFF2-40B4-BE49-F238E27FC236}">
                <a16:creationId xmlns:a16="http://schemas.microsoft.com/office/drawing/2014/main" id="{4A03C404-D82A-8042-82E5-BEA8C6F8D653}"/>
              </a:ext>
            </a:extLst>
          </p:cNvPr>
          <p:cNvSpPr>
            <a:spLocks noChangeArrowheads="1"/>
          </p:cNvSpPr>
          <p:nvPr/>
        </p:nvSpPr>
        <p:spPr bwMode="auto">
          <a:xfrm>
            <a:off x="6819512" y="5185099"/>
            <a:ext cx="33800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sz="1000" dirty="0">
                <a:latin typeface="Arial" charset="0"/>
                <a:ea typeface="ＭＳ Ｐゴシック" charset="0"/>
              </a:rPr>
              <a:t>From Le </a:t>
            </a:r>
            <a:r>
              <a:rPr lang="en-US" sz="1000" dirty="0" err="1">
                <a:latin typeface="Arial" charset="0"/>
                <a:ea typeface="ＭＳ Ｐゴシック" charset="0"/>
              </a:rPr>
              <a:t>Bihan</a:t>
            </a:r>
            <a:r>
              <a:rPr lang="en-US" sz="1000" dirty="0">
                <a:latin typeface="Arial" charset="0"/>
                <a:ea typeface="ＭＳ Ｐゴシック" charset="0"/>
              </a:rPr>
              <a:t> </a:t>
            </a:r>
            <a:r>
              <a:rPr lang="en-US" sz="1000" i="1" dirty="0">
                <a:latin typeface="Arial" charset="0"/>
                <a:ea typeface="ＭＳ Ｐゴシック" charset="0"/>
              </a:rPr>
              <a:t>et al.,</a:t>
            </a:r>
            <a:r>
              <a:rPr lang="en-US" sz="1000" dirty="0">
                <a:latin typeface="Arial" charset="0"/>
                <a:ea typeface="ＭＳ Ｐゴシック" charset="0"/>
              </a:rPr>
              <a:t> Artifacts and pitfalls in diffusion MRI, JMRI 2006</a:t>
            </a:r>
          </a:p>
        </p:txBody>
      </p:sp>
    </p:spTree>
    <p:extLst>
      <p:ext uri="{BB962C8B-B14F-4D97-AF65-F5344CB8AC3E}">
        <p14:creationId xmlns:p14="http://schemas.microsoft.com/office/powerpoint/2010/main" val="1583625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398109" y="0"/>
            <a:ext cx="7021541" cy="2308105"/>
          </a:xfrm>
        </p:spPr>
        <p:txBody>
          <a:bodyPr>
            <a:normAutofit/>
          </a:bodyPr>
          <a:lstStyle/>
          <a:p>
            <a:pPr algn="ctr"/>
            <a:r>
              <a:rPr lang="en-US" dirty="0"/>
              <a:t>NDMG Preprocessing</a:t>
            </a:r>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1143000" y="1958267"/>
            <a:ext cx="9905999" cy="4468305"/>
          </a:xfrm>
        </p:spPr>
        <p:txBody>
          <a:bodyPr>
            <a:normAutofit/>
          </a:bodyPr>
          <a:lstStyle/>
          <a:p>
            <a:r>
              <a:rPr lang="en-US" dirty="0">
                <a:latin typeface="Calibri" panose="020F0502020204030204" pitchFamily="34" charset="0"/>
                <a:cs typeface="Calibri" panose="020F0502020204030204" pitchFamily="34" charset="0"/>
              </a:rPr>
              <a:t>Perform eddy correction on the </a:t>
            </a:r>
            <a:r>
              <a:rPr lang="en-US" dirty="0" err="1">
                <a:latin typeface="Calibri" panose="020F0502020204030204" pitchFamily="34" charset="0"/>
                <a:cs typeface="Calibri" panose="020F0502020204030204" pitchFamily="34" charset="0"/>
              </a:rPr>
              <a:t>dMRI</a:t>
            </a:r>
            <a:r>
              <a:rPr lang="en-US" dirty="0">
                <a:latin typeface="Calibri" panose="020F0502020204030204" pitchFamily="34" charset="0"/>
                <a:cs typeface="Calibri" panose="020F0502020204030204" pitchFamily="34" charset="0"/>
              </a:rPr>
              <a:t> series.</a:t>
            </a:r>
          </a:p>
          <a:p>
            <a:r>
              <a:rPr lang="en-US" dirty="0">
                <a:latin typeface="Calibri" panose="020F0502020204030204" pitchFamily="34" charset="0"/>
                <a:cs typeface="Calibri" panose="020F0502020204030204" pitchFamily="34" charset="0"/>
              </a:rPr>
              <a:t>Reorient all input images to RAS+ and </a:t>
            </a:r>
            <a:r>
              <a:rPr lang="en-US" dirty="0" err="1">
                <a:latin typeface="Calibri" panose="020F0502020204030204" pitchFamily="34" charset="0"/>
                <a:cs typeface="Calibri" panose="020F0502020204030204" pitchFamily="34" charset="0"/>
              </a:rPr>
              <a:t>reslice</a:t>
            </a:r>
            <a:r>
              <a:rPr lang="en-US" dirty="0">
                <a:latin typeface="Calibri" panose="020F0502020204030204" pitchFamily="34" charset="0"/>
                <a:cs typeface="Calibri" panose="020F0502020204030204" pitchFamily="34" charset="0"/>
              </a:rPr>
              <a:t> to either 1mm or 2mm voxel resolution</a:t>
            </a:r>
          </a:p>
          <a:p>
            <a:pPr lvl="1"/>
            <a:r>
              <a:rPr lang="en-US" dirty="0">
                <a:latin typeface="Calibri" panose="020F0502020204030204" pitchFamily="34" charset="0"/>
                <a:cs typeface="Calibri" panose="020F0502020204030204" pitchFamily="34" charset="0"/>
              </a:rPr>
              <a:t>Requires inversion to x, y, or z columns of </a:t>
            </a:r>
            <a:r>
              <a:rPr lang="en-US" dirty="0" err="1">
                <a:latin typeface="Calibri" panose="020F0502020204030204" pitchFamily="34" charset="0"/>
                <a:cs typeface="Calibri" panose="020F0502020204030204" pitchFamily="34" charset="0"/>
              </a:rPr>
              <a:t>bvecs</a:t>
            </a:r>
            <a:r>
              <a:rPr lang="en-US" dirty="0">
                <a:latin typeface="Calibri" panose="020F0502020204030204" pitchFamily="34" charset="0"/>
                <a:cs typeface="Calibri" panose="020F0502020204030204" pitchFamily="34" charset="0"/>
              </a:rPr>
              <a:t> depending on dimension of reorientation.</a:t>
            </a:r>
          </a:p>
          <a:p>
            <a:pPr lvl="1"/>
            <a:r>
              <a:rPr lang="en-US" dirty="0" err="1">
                <a:latin typeface="Calibri" panose="020F0502020204030204" pitchFamily="34" charset="0"/>
                <a:cs typeface="Calibri" panose="020F0502020204030204" pitchFamily="34" charset="0"/>
              </a:rPr>
              <a:t>Reslicing</a:t>
            </a:r>
            <a:r>
              <a:rPr lang="en-US" dirty="0">
                <a:latin typeface="Calibri" panose="020F0502020204030204" pitchFamily="34" charset="0"/>
                <a:cs typeface="Calibri" panose="020F0502020204030204" pitchFamily="34" charset="0"/>
              </a:rPr>
              <a:t> to the same voxel scale enables dramatically faster registration</a:t>
            </a:r>
          </a:p>
          <a:p>
            <a:r>
              <a:rPr lang="en-US" dirty="0">
                <a:latin typeface="Calibri" panose="020F0502020204030204" pitchFamily="34" charset="0"/>
                <a:cs typeface="Calibri" panose="020F0502020204030204" pitchFamily="34" charset="0"/>
              </a:rPr>
              <a:t>Create a mean B0 brain mask of all B0’s found in the </a:t>
            </a:r>
            <a:r>
              <a:rPr lang="en-US" dirty="0" err="1">
                <a:latin typeface="Calibri" panose="020F0502020204030204" pitchFamily="34" charset="0"/>
                <a:cs typeface="Calibri" panose="020F0502020204030204" pitchFamily="34" charset="0"/>
              </a:rPr>
              <a:t>dMRI</a:t>
            </a:r>
            <a:r>
              <a:rPr lang="en-US" dirty="0">
                <a:latin typeface="Calibri" panose="020F0502020204030204" pitchFamily="34" charset="0"/>
                <a:cs typeface="Calibri" panose="020F0502020204030204" pitchFamily="34" charset="0"/>
              </a:rPr>
              <a:t> series</a:t>
            </a:r>
          </a:p>
          <a:p>
            <a:r>
              <a:rPr lang="en-US" dirty="0">
                <a:latin typeface="Calibri" panose="020F0502020204030204" pitchFamily="34" charset="0"/>
                <a:cs typeface="Calibri" panose="020F0502020204030204" pitchFamily="34" charset="0"/>
              </a:rPr>
              <a:t>Generate gradient table object based on </a:t>
            </a:r>
            <a:r>
              <a:rPr lang="en-US" dirty="0" err="1">
                <a:latin typeface="Calibri" panose="020F0502020204030204" pitchFamily="34" charset="0"/>
                <a:cs typeface="Calibri" panose="020F0502020204030204" pitchFamily="34" charset="0"/>
              </a:rPr>
              <a:t>bval</a:t>
            </a: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bvec</a:t>
            </a:r>
            <a:r>
              <a:rPr lang="en-US" dirty="0">
                <a:latin typeface="Calibri" panose="020F0502020204030204" pitchFamily="34" charset="0"/>
                <a:cs typeface="Calibri" panose="020F0502020204030204" pitchFamily="34" charset="0"/>
              </a:rPr>
              <a:t> info</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b="1" u="sng"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946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4368799" y="2853856"/>
            <a:ext cx="3454401" cy="641350"/>
          </a:xfrm>
        </p:spPr>
        <p:txBody>
          <a:bodyPr>
            <a:normAutofit fontScale="90000"/>
          </a:bodyPr>
          <a:lstStyle/>
          <a:p>
            <a:pPr eaLnBrk="1" hangingPunct="1"/>
            <a:r>
              <a:rPr lang="en-US" altLang="en-US" dirty="0"/>
              <a:t>Registration</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415467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1411" y="305572"/>
            <a:ext cx="9905998" cy="1478570"/>
          </a:xfrm>
        </p:spPr>
        <p:txBody>
          <a:bodyPr/>
          <a:lstStyle/>
          <a:p>
            <a:pPr algn="ctr"/>
            <a:r>
              <a:rPr lang="en-US" dirty="0"/>
              <a:t>GOAL: Get atlas (what’s that?) to native diffusion space (what’s that?)</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1411" y="666974"/>
            <a:ext cx="10444575" cy="5916706"/>
          </a:xfrm>
        </p:spPr>
        <p:txBody>
          <a:bodyPr>
            <a:normAutofit/>
          </a:bodyPr>
          <a:lstStyle/>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0" indent="0">
              <a:buNone/>
            </a:pPr>
            <a:endParaRPr lang="en-US" sz="1800" dirty="0"/>
          </a:p>
        </p:txBody>
      </p:sp>
      <p:pic>
        <p:nvPicPr>
          <p:cNvPr id="15" name="Picture 14">
            <a:extLst>
              <a:ext uri="{FF2B5EF4-FFF2-40B4-BE49-F238E27FC236}">
                <a16:creationId xmlns:a16="http://schemas.microsoft.com/office/drawing/2014/main" id="{53EF2BE0-29E2-BC43-9566-EA073DB37AA6}"/>
              </a:ext>
            </a:extLst>
          </p:cNvPr>
          <p:cNvPicPr>
            <a:picLocks noChangeAspect="1"/>
          </p:cNvPicPr>
          <p:nvPr/>
        </p:nvPicPr>
        <p:blipFill>
          <a:blip r:embed="rId3"/>
          <a:stretch>
            <a:fillRect/>
          </a:stretch>
        </p:blipFill>
        <p:spPr>
          <a:xfrm>
            <a:off x="4280234" y="2163639"/>
            <a:ext cx="3258325" cy="3921152"/>
          </a:xfrm>
          <a:prstGeom prst="rect">
            <a:avLst/>
          </a:prstGeom>
        </p:spPr>
      </p:pic>
    </p:spTree>
    <p:extLst>
      <p:ext uri="{BB962C8B-B14F-4D97-AF65-F5344CB8AC3E}">
        <p14:creationId xmlns:p14="http://schemas.microsoft.com/office/powerpoint/2010/main" val="168322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932064" y="126660"/>
            <a:ext cx="10557079" cy="1478570"/>
          </a:xfrm>
        </p:spPr>
        <p:txBody>
          <a:bodyPr/>
          <a:lstStyle/>
          <a:p>
            <a:pPr algn="ctr"/>
            <a:r>
              <a:rPr lang="en-US" dirty="0" err="1"/>
              <a:t>Subgoal</a:t>
            </a:r>
            <a:r>
              <a:rPr lang="en-US" dirty="0"/>
              <a:t>: Minimize interpolation of </a:t>
            </a:r>
            <a:r>
              <a:rPr lang="en-US" dirty="0" err="1"/>
              <a:t>dMRI</a:t>
            </a:r>
            <a:endParaRPr lang="en-US" dirty="0"/>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680570" y="1605230"/>
            <a:ext cx="10827679" cy="4415264"/>
          </a:xfrm>
        </p:spPr>
        <p:txBody>
          <a:bodyPr>
            <a:normAutofit/>
          </a:bodyPr>
          <a:lstStyle/>
          <a:p>
            <a:r>
              <a:rPr lang="en-US" sz="2400" dirty="0">
                <a:latin typeface="+mn-lt"/>
              </a:rPr>
              <a:t>To perform tractography, we need to be able to </a:t>
            </a:r>
            <a:r>
              <a:rPr lang="en-US" sz="2400" dirty="0" err="1">
                <a:latin typeface="+mn-lt"/>
              </a:rPr>
              <a:t>coregister</a:t>
            </a:r>
            <a:r>
              <a:rPr lang="en-US" sz="2400" dirty="0">
                <a:latin typeface="+mn-lt"/>
              </a:rPr>
              <a:t> the </a:t>
            </a:r>
            <a:r>
              <a:rPr lang="en-US" sz="2400" dirty="0" err="1">
                <a:latin typeface="+mn-lt"/>
              </a:rPr>
              <a:t>dMRI</a:t>
            </a:r>
            <a:r>
              <a:rPr lang="en-US" sz="2400" dirty="0">
                <a:latin typeface="+mn-lt"/>
              </a:rPr>
              <a:t> series, T1/T2-weighted image, and atlas (containing brain regions/parcels) to one another.</a:t>
            </a:r>
          </a:p>
          <a:p>
            <a:r>
              <a:rPr lang="en-US" sz="2400" dirty="0">
                <a:latin typeface="+mn-lt"/>
              </a:rPr>
              <a:t>This requires </a:t>
            </a:r>
            <a:r>
              <a:rPr lang="en-US" sz="2400" i="1" dirty="0">
                <a:latin typeface="+mn-lt"/>
              </a:rPr>
              <a:t>inter</a:t>
            </a:r>
            <a:r>
              <a:rPr lang="en-US" sz="2400" dirty="0">
                <a:latin typeface="+mn-lt"/>
              </a:rPr>
              <a:t>modal registrations, which presents a unique challenge for </a:t>
            </a:r>
            <a:r>
              <a:rPr lang="en-US" sz="2400" dirty="0" err="1">
                <a:latin typeface="+mn-lt"/>
              </a:rPr>
              <a:t>dMRI</a:t>
            </a:r>
            <a:r>
              <a:rPr lang="en-US" sz="2400" dirty="0">
                <a:latin typeface="+mn-lt"/>
              </a:rPr>
              <a:t>.</a:t>
            </a:r>
          </a:p>
          <a:p>
            <a:pPr lvl="1"/>
            <a:r>
              <a:rPr lang="en-US" dirty="0">
                <a:latin typeface="+mn-lt"/>
              </a:rPr>
              <a:t>Non-rigid registration of </a:t>
            </a:r>
            <a:r>
              <a:rPr lang="en-US" dirty="0" err="1">
                <a:latin typeface="+mn-lt"/>
              </a:rPr>
              <a:t>dMRI</a:t>
            </a:r>
            <a:r>
              <a:rPr lang="en-US" dirty="0">
                <a:latin typeface="+mn-lt"/>
              </a:rPr>
              <a:t> to images from other modalities (T1w) causes stretching and shearing of anisotropic properties revealed by a diffusion model, potentially biasing the tractography (CITE). </a:t>
            </a:r>
          </a:p>
          <a:p>
            <a:pPr lvl="1"/>
            <a:r>
              <a:rPr lang="en-US" dirty="0">
                <a:latin typeface="+mn-lt"/>
              </a:rPr>
              <a:t>If this was fMRI, the problem would be addressed by smoothing. In </a:t>
            </a:r>
            <a:r>
              <a:rPr lang="en-US" dirty="0" err="1">
                <a:latin typeface="+mn-lt"/>
              </a:rPr>
              <a:t>dMRI</a:t>
            </a:r>
            <a:r>
              <a:rPr lang="en-US" dirty="0">
                <a:latin typeface="+mn-lt"/>
              </a:rPr>
              <a:t>, we smoothing would bias the tractography, so we can’t use it.</a:t>
            </a:r>
          </a:p>
        </p:txBody>
      </p:sp>
      <p:pic>
        <p:nvPicPr>
          <p:cNvPr id="4" name="CSD_field.png" descr="CSD_field.png">
            <a:extLst>
              <a:ext uri="{FF2B5EF4-FFF2-40B4-BE49-F238E27FC236}">
                <a16:creationId xmlns:a16="http://schemas.microsoft.com/office/drawing/2014/main" id="{BBFD9C48-3685-E947-8D2F-E4404FEC4D61}"/>
              </a:ext>
            </a:extLst>
          </p:cNvPr>
          <p:cNvPicPr>
            <a:picLocks noChangeAspect="1"/>
          </p:cNvPicPr>
          <p:nvPr/>
        </p:nvPicPr>
        <p:blipFill>
          <a:blip r:embed="rId3"/>
          <a:stretch>
            <a:fillRect/>
          </a:stretch>
        </p:blipFill>
        <p:spPr>
          <a:xfrm>
            <a:off x="3979413" y="4704298"/>
            <a:ext cx="1178052" cy="839951"/>
          </a:xfrm>
          <a:prstGeom prst="rect">
            <a:avLst/>
          </a:prstGeom>
          <a:ln w="25400">
            <a:miter lim="400000"/>
          </a:ln>
          <a:effectLst>
            <a:outerShdw blurRad="317500" dist="152400" dir="5400000" rotWithShape="0">
              <a:srgbClr val="000000">
                <a:alpha val="70000"/>
              </a:srgbClr>
            </a:outerShdw>
          </a:effectLst>
        </p:spPr>
      </p:pic>
      <p:pic>
        <p:nvPicPr>
          <p:cNvPr id="5" name="CSD_field.png" descr="CSD_field.png">
            <a:extLst>
              <a:ext uri="{FF2B5EF4-FFF2-40B4-BE49-F238E27FC236}">
                <a16:creationId xmlns:a16="http://schemas.microsoft.com/office/drawing/2014/main" id="{673DDF68-AC57-704B-9A94-BDBB9755EF53}"/>
              </a:ext>
            </a:extLst>
          </p:cNvPr>
          <p:cNvPicPr>
            <a:picLocks/>
          </p:cNvPicPr>
          <p:nvPr/>
        </p:nvPicPr>
        <p:blipFill>
          <a:blip r:embed="rId3"/>
          <a:stretch>
            <a:fillRect/>
          </a:stretch>
        </p:blipFill>
        <p:spPr>
          <a:xfrm>
            <a:off x="6707766" y="4585855"/>
            <a:ext cx="905946" cy="1011076"/>
          </a:xfrm>
          <a:prstGeom prst="rect">
            <a:avLst/>
          </a:prstGeom>
          <a:ln w="25400">
            <a:miter lim="400000"/>
          </a:ln>
          <a:effectLst>
            <a:outerShdw blurRad="317500" dist="152400" dir="5400000" rotWithShape="0">
              <a:srgbClr val="000000">
                <a:alpha val="70000"/>
              </a:srgbClr>
            </a:outerShdw>
          </a:effectLst>
        </p:spPr>
      </p:pic>
      <p:pic>
        <p:nvPicPr>
          <p:cNvPr id="6" name="CSD_field.png" descr="CSD_field.png">
            <a:extLst>
              <a:ext uri="{FF2B5EF4-FFF2-40B4-BE49-F238E27FC236}">
                <a16:creationId xmlns:a16="http://schemas.microsoft.com/office/drawing/2014/main" id="{41CFD107-34E8-4744-9A5E-CE1615DD9377}"/>
              </a:ext>
            </a:extLst>
          </p:cNvPr>
          <p:cNvPicPr>
            <a:picLocks noChangeAspect="1"/>
          </p:cNvPicPr>
          <p:nvPr/>
        </p:nvPicPr>
        <p:blipFill>
          <a:blip r:embed="rId3"/>
          <a:stretch>
            <a:fillRect/>
          </a:stretch>
        </p:blipFill>
        <p:spPr>
          <a:xfrm>
            <a:off x="3979413" y="5850686"/>
            <a:ext cx="1178051" cy="839951"/>
          </a:xfrm>
          <a:prstGeom prst="rect">
            <a:avLst/>
          </a:prstGeom>
          <a:ln w="25400">
            <a:miter lim="400000"/>
          </a:ln>
          <a:effectLst>
            <a:outerShdw blurRad="317500" dist="152400" dir="5400000" rotWithShape="0">
              <a:srgbClr val="000000">
                <a:alpha val="70000"/>
              </a:srgbClr>
            </a:outerShdw>
          </a:effectLst>
        </p:spPr>
      </p:pic>
      <p:pic>
        <p:nvPicPr>
          <p:cNvPr id="8" name="Picture 7">
            <a:extLst>
              <a:ext uri="{FF2B5EF4-FFF2-40B4-BE49-F238E27FC236}">
                <a16:creationId xmlns:a16="http://schemas.microsoft.com/office/drawing/2014/main" id="{7D22FEB3-9964-894E-AC87-CEADE3094717}"/>
              </a:ext>
            </a:extLst>
          </p:cNvPr>
          <p:cNvPicPr>
            <a:picLocks noChangeAspect="1"/>
          </p:cNvPicPr>
          <p:nvPr/>
        </p:nvPicPr>
        <p:blipFill>
          <a:blip r:embed="rId4"/>
          <a:stretch>
            <a:fillRect/>
          </a:stretch>
        </p:blipFill>
        <p:spPr>
          <a:xfrm>
            <a:off x="6210605" y="5910592"/>
            <a:ext cx="1781858" cy="947408"/>
          </a:xfrm>
          <a:prstGeom prst="rect">
            <a:avLst/>
          </a:prstGeom>
        </p:spPr>
      </p:pic>
      <p:cxnSp>
        <p:nvCxnSpPr>
          <p:cNvPr id="10" name="Straight Arrow Connector 9">
            <a:extLst>
              <a:ext uri="{FF2B5EF4-FFF2-40B4-BE49-F238E27FC236}">
                <a16:creationId xmlns:a16="http://schemas.microsoft.com/office/drawing/2014/main" id="{3720D387-8BFF-254C-A124-FE6179E8ABFA}"/>
              </a:ext>
            </a:extLst>
          </p:cNvPr>
          <p:cNvCxnSpPr>
            <a:cxnSpLocks/>
          </p:cNvCxnSpPr>
          <p:nvPr/>
        </p:nvCxnSpPr>
        <p:spPr>
          <a:xfrm>
            <a:off x="5619780" y="5138888"/>
            <a:ext cx="37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68C8F6-9642-C34B-BF0E-FEB15BA7FDA7}"/>
              </a:ext>
            </a:extLst>
          </p:cNvPr>
          <p:cNvCxnSpPr>
            <a:cxnSpLocks/>
          </p:cNvCxnSpPr>
          <p:nvPr/>
        </p:nvCxnSpPr>
        <p:spPr>
          <a:xfrm>
            <a:off x="5619780" y="6194708"/>
            <a:ext cx="37373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066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AD46B136-5028-304E-B95F-32B50053D1C8}"/>
              </a:ext>
            </a:extLst>
          </p:cNvPr>
          <p:cNvSpPr>
            <a:spLocks noGrp="1" noChangeArrowheads="1"/>
          </p:cNvSpPr>
          <p:nvPr>
            <p:ph type="ctrTitle"/>
          </p:nvPr>
        </p:nvSpPr>
        <p:spPr>
          <a:xfrm>
            <a:off x="2982118" y="2689225"/>
            <a:ext cx="6227763" cy="1479550"/>
          </a:xfrm>
        </p:spPr>
        <p:txBody>
          <a:bodyPr>
            <a:normAutofit fontScale="90000"/>
          </a:bodyPr>
          <a:lstStyle/>
          <a:p>
            <a:pPr eaLnBrk="1" hangingPunct="1"/>
            <a:r>
              <a:rPr lang="en-US" altLang="en-US" dirty="0"/>
              <a:t>A brief overview of diffusion MRI (</a:t>
            </a:r>
            <a:r>
              <a:rPr lang="en-US" altLang="en-US" dirty="0" err="1"/>
              <a:t>dMRI</a:t>
            </a:r>
            <a:r>
              <a:rPr lang="en-US" altLang="en-US" dirty="0"/>
              <a:t>)</a:t>
            </a:r>
          </a:p>
        </p:txBody>
      </p:sp>
      <p:sp>
        <p:nvSpPr>
          <p:cNvPr id="4098" name="Rectangle 6">
            <a:extLst>
              <a:ext uri="{FF2B5EF4-FFF2-40B4-BE49-F238E27FC236}">
                <a16:creationId xmlns:a16="http://schemas.microsoft.com/office/drawing/2014/main" id="{BFCE7EDA-E5AC-A145-B011-47A590964DC7}"/>
              </a:ext>
            </a:extLst>
          </p:cNvPr>
          <p:cNvSpPr>
            <a:spLocks noChangeArrowheads="1"/>
          </p:cNvSpPr>
          <p:nvPr/>
        </p:nvSpPr>
        <p:spPr bwMode="auto">
          <a:xfrm>
            <a:off x="4048125" y="-7604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54192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1410" y="197683"/>
            <a:ext cx="9905998" cy="1478570"/>
          </a:xfrm>
        </p:spPr>
        <p:txBody>
          <a:bodyPr/>
          <a:lstStyle/>
          <a:p>
            <a:pPr algn="ctr"/>
            <a:r>
              <a:rPr lang="en-US" dirty="0"/>
              <a:t>NDMG registration</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751893" y="1676253"/>
            <a:ext cx="10685033" cy="4415264"/>
          </a:xfrm>
        </p:spPr>
        <p:txBody>
          <a:bodyPr>
            <a:normAutofit/>
          </a:bodyPr>
          <a:lstStyle/>
          <a:p>
            <a:r>
              <a:rPr lang="en-US" dirty="0">
                <a:latin typeface="+mn-lt"/>
              </a:rPr>
              <a:t>Previous version of NDMG: Perform non-linear registration to conform the </a:t>
            </a:r>
            <a:r>
              <a:rPr lang="en-US" dirty="0" err="1">
                <a:latin typeface="+mn-lt"/>
              </a:rPr>
              <a:t>dMRI</a:t>
            </a:r>
            <a:r>
              <a:rPr lang="en-US" dirty="0">
                <a:latin typeface="+mn-lt"/>
              </a:rPr>
              <a:t> series to the T1w image conformed to MNI template space. </a:t>
            </a:r>
          </a:p>
          <a:p>
            <a:pPr lvl="1"/>
            <a:r>
              <a:rPr lang="en-US" dirty="0">
                <a:latin typeface="+mn-lt"/>
              </a:rPr>
              <a:t>Advantages: Quick-and-dirty, provides morphological normalization</a:t>
            </a:r>
          </a:p>
          <a:p>
            <a:pPr lvl="1"/>
            <a:r>
              <a:rPr lang="en-US" dirty="0">
                <a:latin typeface="+mn-lt"/>
              </a:rPr>
              <a:t>Disadvantages: Treats </a:t>
            </a:r>
            <a:r>
              <a:rPr lang="en-US" dirty="0" err="1">
                <a:latin typeface="+mn-lt"/>
              </a:rPr>
              <a:t>dMRI</a:t>
            </a:r>
            <a:r>
              <a:rPr lang="en-US" dirty="0">
                <a:latin typeface="+mn-lt"/>
              </a:rPr>
              <a:t> like fMRI and adds interpolation that can bias the tractography</a:t>
            </a:r>
          </a:p>
          <a:p>
            <a:r>
              <a:rPr lang="en-US" dirty="0">
                <a:latin typeface="+mn-lt"/>
              </a:rPr>
              <a:t>New version of NDMG: </a:t>
            </a:r>
          </a:p>
          <a:p>
            <a:pPr lvl="1"/>
            <a:r>
              <a:rPr lang="en-US" dirty="0">
                <a:latin typeface="+mn-lt"/>
              </a:rPr>
              <a:t>“Works around” the interpolation problem through a sequence of non-linear and linear registrations of the other images.</a:t>
            </a:r>
          </a:p>
          <a:p>
            <a:pPr lvl="1"/>
            <a:r>
              <a:rPr lang="en-US" dirty="0">
                <a:latin typeface="+mn-lt"/>
              </a:rPr>
              <a:t>Facilitates ‘native-space’ tractography, but requires post-hoc normalization methods.</a:t>
            </a:r>
          </a:p>
          <a:p>
            <a:pPr marL="914400" lvl="2" indent="0">
              <a:buNone/>
            </a:pPr>
            <a:endParaRPr lang="en-US" dirty="0">
              <a:sym typeface="Wingdings" pitchFamily="2" charset="2"/>
            </a:endParaRPr>
          </a:p>
          <a:p>
            <a:pPr lvl="2"/>
            <a:endParaRPr lang="en-US" dirty="0">
              <a:sym typeface="Wingdings" pitchFamily="2" charset="2"/>
            </a:endParaRPr>
          </a:p>
          <a:p>
            <a:pPr lvl="2"/>
            <a:endParaRPr lang="en-US" dirty="0"/>
          </a:p>
          <a:p>
            <a:pPr lvl="2"/>
            <a:endParaRPr lang="en-US" dirty="0"/>
          </a:p>
          <a:p>
            <a:pPr lvl="1"/>
            <a:endParaRPr lang="en-US" dirty="0"/>
          </a:p>
          <a:p>
            <a:pPr lvl="1"/>
            <a:endParaRPr lang="en-US" dirty="0"/>
          </a:p>
          <a:p>
            <a:pPr marL="457200" lvl="1" indent="0">
              <a:buNone/>
            </a:pPr>
            <a:endParaRPr lang="en-US" dirty="0"/>
          </a:p>
        </p:txBody>
      </p:sp>
    </p:spTree>
    <p:extLst>
      <p:ext uri="{BB962C8B-B14F-4D97-AF65-F5344CB8AC3E}">
        <p14:creationId xmlns:p14="http://schemas.microsoft.com/office/powerpoint/2010/main" val="20330275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1411" y="-382995"/>
            <a:ext cx="9905998" cy="1478570"/>
          </a:xfrm>
        </p:spPr>
        <p:txBody>
          <a:bodyPr/>
          <a:lstStyle/>
          <a:p>
            <a:pPr algn="ctr"/>
            <a:r>
              <a:rPr lang="en-US" dirty="0"/>
              <a:t>NDMG registration pipeline</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1411" y="666974"/>
            <a:ext cx="10444575" cy="5916706"/>
          </a:xfrm>
        </p:spPr>
        <p:txBody>
          <a:bodyPr>
            <a:normAutofit/>
          </a:bodyPr>
          <a:lstStyle/>
          <a:p>
            <a:pPr marL="342900" indent="-342900">
              <a:buFont typeface="+mj-lt"/>
              <a:buAutoNum type="arabicPeriod"/>
            </a:pPr>
            <a:r>
              <a:rPr lang="en-US" sz="1800" dirty="0"/>
              <a:t>T1w </a:t>
            </a:r>
            <a:r>
              <a:rPr lang="en-US" sz="1800" dirty="0">
                <a:sym typeface="Wingdings" pitchFamily="2" charset="2"/>
              </a:rPr>
              <a:t> MNI (non-linear)</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t>Atlas </a:t>
            </a:r>
            <a:r>
              <a:rPr lang="en-US" sz="1800" dirty="0">
                <a:sym typeface="Wingdings" pitchFamily="2" charset="2"/>
              </a:rPr>
              <a:t> MNI-T1w conformed atlas (non-linear)</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sym typeface="Wingdings" pitchFamily="2" charset="2"/>
              </a:rPr>
              <a:t>T1w  native </a:t>
            </a:r>
            <a:r>
              <a:rPr lang="en-US" sz="1800" dirty="0" err="1">
                <a:sym typeface="Wingdings" pitchFamily="2" charset="2"/>
              </a:rPr>
              <a:t>dwi</a:t>
            </a:r>
            <a:r>
              <a:rPr lang="en-US" sz="1800" dirty="0">
                <a:sym typeface="Wingdings" pitchFamily="2" charset="2"/>
              </a:rPr>
              <a:t> (linear with ‘boundary-based’ tissue priors from T1w white-matter segmentation)</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sym typeface="Wingdings" pitchFamily="2" charset="2"/>
              </a:rPr>
              <a:t>MNI-T1w conformed atlas  </a:t>
            </a:r>
            <a:r>
              <a:rPr lang="en-US" sz="1800" dirty="0"/>
              <a:t>T1w (inverse of non-linear warp from (1)) </a:t>
            </a:r>
            <a:r>
              <a:rPr lang="en-US" sz="1800" dirty="0">
                <a:sym typeface="Wingdings" pitchFamily="2" charset="2"/>
              </a:rPr>
              <a:t> native </a:t>
            </a:r>
            <a:r>
              <a:rPr lang="en-US" sz="1800" dirty="0" err="1">
                <a:sym typeface="Wingdings" pitchFamily="2" charset="2"/>
              </a:rPr>
              <a:t>dwi</a:t>
            </a:r>
            <a:r>
              <a:rPr lang="en-US" sz="1800" dirty="0">
                <a:sym typeface="Wingdings" pitchFamily="2" charset="2"/>
              </a:rPr>
              <a:t> (transform from (3))</a:t>
            </a: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grpSp>
        <p:nvGrpSpPr>
          <p:cNvPr id="13" name="Group 12">
            <a:extLst>
              <a:ext uri="{FF2B5EF4-FFF2-40B4-BE49-F238E27FC236}">
                <a16:creationId xmlns:a16="http://schemas.microsoft.com/office/drawing/2014/main" id="{892CFC91-7B76-F848-BE03-1757F41F6B25}"/>
              </a:ext>
            </a:extLst>
          </p:cNvPr>
          <p:cNvGrpSpPr/>
          <p:nvPr/>
        </p:nvGrpSpPr>
        <p:grpSpPr>
          <a:xfrm>
            <a:off x="1442485" y="1016351"/>
            <a:ext cx="2818251" cy="776850"/>
            <a:chOff x="4260177" y="1221368"/>
            <a:chExt cx="3815284" cy="1051682"/>
          </a:xfrm>
        </p:grpSpPr>
        <p:pic>
          <p:nvPicPr>
            <p:cNvPr id="5" name="Picture 4">
              <a:extLst>
                <a:ext uri="{FF2B5EF4-FFF2-40B4-BE49-F238E27FC236}">
                  <a16:creationId xmlns:a16="http://schemas.microsoft.com/office/drawing/2014/main" id="{4EE99C54-B513-BE45-95EE-4B8A07C5F441}"/>
                </a:ext>
              </a:extLst>
            </p:cNvPr>
            <p:cNvPicPr>
              <a:picLocks noChangeAspect="1"/>
            </p:cNvPicPr>
            <p:nvPr/>
          </p:nvPicPr>
          <p:blipFill>
            <a:blip r:embed="rId3"/>
            <a:stretch>
              <a:fillRect/>
            </a:stretch>
          </p:blipFill>
          <p:spPr>
            <a:xfrm>
              <a:off x="7321109" y="1232964"/>
              <a:ext cx="754352" cy="1028490"/>
            </a:xfrm>
            <a:prstGeom prst="rect">
              <a:avLst/>
            </a:prstGeom>
          </p:spPr>
        </p:pic>
        <p:pic>
          <p:nvPicPr>
            <p:cNvPr id="7" name="Picture 6">
              <a:extLst>
                <a:ext uri="{FF2B5EF4-FFF2-40B4-BE49-F238E27FC236}">
                  <a16:creationId xmlns:a16="http://schemas.microsoft.com/office/drawing/2014/main" id="{1AE9AE22-600C-BF41-8C79-7AE19C61728B}"/>
                </a:ext>
              </a:extLst>
            </p:cNvPr>
            <p:cNvPicPr>
              <a:picLocks noChangeAspect="1"/>
            </p:cNvPicPr>
            <p:nvPr/>
          </p:nvPicPr>
          <p:blipFill>
            <a:blip r:embed="rId4"/>
            <a:stretch>
              <a:fillRect/>
            </a:stretch>
          </p:blipFill>
          <p:spPr>
            <a:xfrm>
              <a:off x="4260177" y="1221368"/>
              <a:ext cx="886554" cy="1028490"/>
            </a:xfrm>
            <a:prstGeom prst="rect">
              <a:avLst/>
            </a:prstGeom>
          </p:spPr>
        </p:pic>
        <p:pic>
          <p:nvPicPr>
            <p:cNvPr id="9" name="Picture 8">
              <a:extLst>
                <a:ext uri="{FF2B5EF4-FFF2-40B4-BE49-F238E27FC236}">
                  <a16:creationId xmlns:a16="http://schemas.microsoft.com/office/drawing/2014/main" id="{8901D141-C9BE-2344-A334-9DD08C916154}"/>
                </a:ext>
              </a:extLst>
            </p:cNvPr>
            <p:cNvPicPr>
              <a:picLocks noChangeAspect="1"/>
            </p:cNvPicPr>
            <p:nvPr/>
          </p:nvPicPr>
          <p:blipFill>
            <a:blip r:embed="rId5"/>
            <a:stretch>
              <a:fillRect/>
            </a:stretch>
          </p:blipFill>
          <p:spPr>
            <a:xfrm>
              <a:off x="5752494" y="1232964"/>
              <a:ext cx="970618" cy="1040086"/>
            </a:xfrm>
            <a:prstGeom prst="rect">
              <a:avLst/>
            </a:prstGeom>
          </p:spPr>
        </p:pic>
        <p:cxnSp>
          <p:nvCxnSpPr>
            <p:cNvPr id="11" name="Straight Arrow Connector 10">
              <a:extLst>
                <a:ext uri="{FF2B5EF4-FFF2-40B4-BE49-F238E27FC236}">
                  <a16:creationId xmlns:a16="http://schemas.microsoft.com/office/drawing/2014/main" id="{8EB9B701-AEEB-F742-973F-36F360F262CE}"/>
                </a:ext>
              </a:extLst>
            </p:cNvPr>
            <p:cNvCxnSpPr/>
            <p:nvPr/>
          </p:nvCxnSpPr>
          <p:spPr>
            <a:xfrm>
              <a:off x="5292762" y="1747209"/>
              <a:ext cx="344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qual 11">
              <a:extLst>
                <a:ext uri="{FF2B5EF4-FFF2-40B4-BE49-F238E27FC236}">
                  <a16:creationId xmlns:a16="http://schemas.microsoft.com/office/drawing/2014/main" id="{ACDEE565-C7C4-674E-8D06-52736D3EB133}"/>
                </a:ext>
              </a:extLst>
            </p:cNvPr>
            <p:cNvSpPr/>
            <p:nvPr/>
          </p:nvSpPr>
          <p:spPr>
            <a:xfrm>
              <a:off x="6843629" y="1652206"/>
              <a:ext cx="333345" cy="43464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B89B8CB5-5D4A-E542-A12C-96629B0FC958}"/>
              </a:ext>
            </a:extLst>
          </p:cNvPr>
          <p:cNvGrpSpPr/>
          <p:nvPr/>
        </p:nvGrpSpPr>
        <p:grpSpPr>
          <a:xfrm>
            <a:off x="1442485" y="2251930"/>
            <a:ext cx="3022750" cy="817831"/>
            <a:chOff x="5537946" y="2466521"/>
            <a:chExt cx="3557376" cy="962479"/>
          </a:xfrm>
        </p:grpSpPr>
        <p:pic>
          <p:nvPicPr>
            <p:cNvPr id="15" name="Picture 14">
              <a:extLst>
                <a:ext uri="{FF2B5EF4-FFF2-40B4-BE49-F238E27FC236}">
                  <a16:creationId xmlns:a16="http://schemas.microsoft.com/office/drawing/2014/main" id="{53EF2BE0-29E2-BC43-9566-EA073DB37AA6}"/>
                </a:ext>
              </a:extLst>
            </p:cNvPr>
            <p:cNvPicPr>
              <a:picLocks noChangeAspect="1"/>
            </p:cNvPicPr>
            <p:nvPr/>
          </p:nvPicPr>
          <p:blipFill>
            <a:blip r:embed="rId6"/>
            <a:stretch>
              <a:fillRect/>
            </a:stretch>
          </p:blipFill>
          <p:spPr>
            <a:xfrm>
              <a:off x="5537946" y="2484895"/>
              <a:ext cx="784514" cy="944105"/>
            </a:xfrm>
            <a:prstGeom prst="rect">
              <a:avLst/>
            </a:prstGeom>
          </p:spPr>
        </p:pic>
        <p:pic>
          <p:nvPicPr>
            <p:cNvPr id="17" name="Picture 16">
              <a:extLst>
                <a:ext uri="{FF2B5EF4-FFF2-40B4-BE49-F238E27FC236}">
                  <a16:creationId xmlns:a16="http://schemas.microsoft.com/office/drawing/2014/main" id="{1A5934A5-0299-2C4B-B85C-6D889427F7A4}"/>
                </a:ext>
              </a:extLst>
            </p:cNvPr>
            <p:cNvPicPr>
              <a:picLocks noChangeAspect="1"/>
            </p:cNvPicPr>
            <p:nvPr/>
          </p:nvPicPr>
          <p:blipFill>
            <a:blip r:embed="rId7"/>
            <a:stretch>
              <a:fillRect/>
            </a:stretch>
          </p:blipFill>
          <p:spPr>
            <a:xfrm>
              <a:off x="8339004" y="2466521"/>
              <a:ext cx="756318" cy="944105"/>
            </a:xfrm>
            <a:prstGeom prst="rect">
              <a:avLst/>
            </a:prstGeom>
          </p:spPr>
        </p:pic>
        <p:pic>
          <p:nvPicPr>
            <p:cNvPr id="18" name="Picture 17">
              <a:extLst>
                <a:ext uri="{FF2B5EF4-FFF2-40B4-BE49-F238E27FC236}">
                  <a16:creationId xmlns:a16="http://schemas.microsoft.com/office/drawing/2014/main" id="{BCB25A4D-6D68-5A44-A0D3-356E14B69090}"/>
                </a:ext>
              </a:extLst>
            </p:cNvPr>
            <p:cNvPicPr>
              <a:picLocks noChangeAspect="1"/>
            </p:cNvPicPr>
            <p:nvPr/>
          </p:nvPicPr>
          <p:blipFill>
            <a:blip r:embed="rId5"/>
            <a:stretch>
              <a:fillRect/>
            </a:stretch>
          </p:blipFill>
          <p:spPr>
            <a:xfrm>
              <a:off x="6876234" y="2466521"/>
              <a:ext cx="881046" cy="944104"/>
            </a:xfrm>
            <a:prstGeom prst="rect">
              <a:avLst/>
            </a:prstGeom>
          </p:spPr>
        </p:pic>
        <p:cxnSp>
          <p:nvCxnSpPr>
            <p:cNvPr id="19" name="Straight Arrow Connector 18">
              <a:extLst>
                <a:ext uri="{FF2B5EF4-FFF2-40B4-BE49-F238E27FC236}">
                  <a16:creationId xmlns:a16="http://schemas.microsoft.com/office/drawing/2014/main" id="{4D97890F-A530-1A4E-80EE-4ACD2527692E}"/>
                </a:ext>
              </a:extLst>
            </p:cNvPr>
            <p:cNvCxnSpPr/>
            <p:nvPr/>
          </p:nvCxnSpPr>
          <p:spPr>
            <a:xfrm>
              <a:off x="6478553" y="2956946"/>
              <a:ext cx="272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C040E02-EF88-6A4A-961E-B3A472FF0C45}"/>
              </a:ext>
            </a:extLst>
          </p:cNvPr>
          <p:cNvGrpSpPr/>
          <p:nvPr/>
        </p:nvGrpSpPr>
        <p:grpSpPr>
          <a:xfrm>
            <a:off x="1442485" y="4015208"/>
            <a:ext cx="3243936" cy="836928"/>
            <a:chOff x="1442485" y="4015208"/>
            <a:chExt cx="3243936" cy="836928"/>
          </a:xfrm>
        </p:grpSpPr>
        <p:pic>
          <p:nvPicPr>
            <p:cNvPr id="22" name="Picture 21">
              <a:extLst>
                <a:ext uri="{FF2B5EF4-FFF2-40B4-BE49-F238E27FC236}">
                  <a16:creationId xmlns:a16="http://schemas.microsoft.com/office/drawing/2014/main" id="{1440CEAE-8BD3-0B4B-B225-D5EC5DBF72BC}"/>
                </a:ext>
              </a:extLst>
            </p:cNvPr>
            <p:cNvPicPr>
              <a:picLocks noChangeAspect="1"/>
            </p:cNvPicPr>
            <p:nvPr/>
          </p:nvPicPr>
          <p:blipFill>
            <a:blip r:embed="rId4"/>
            <a:stretch>
              <a:fillRect/>
            </a:stretch>
          </p:blipFill>
          <p:spPr>
            <a:xfrm>
              <a:off x="1442485" y="4015208"/>
              <a:ext cx="702394" cy="814846"/>
            </a:xfrm>
            <a:prstGeom prst="rect">
              <a:avLst/>
            </a:prstGeom>
          </p:spPr>
        </p:pic>
        <p:cxnSp>
          <p:nvCxnSpPr>
            <p:cNvPr id="28" name="Straight Arrow Connector 27">
              <a:extLst>
                <a:ext uri="{FF2B5EF4-FFF2-40B4-BE49-F238E27FC236}">
                  <a16:creationId xmlns:a16="http://schemas.microsoft.com/office/drawing/2014/main" id="{6A91D41B-648C-774F-9ABC-78839A88AF1E}"/>
                </a:ext>
              </a:extLst>
            </p:cNvPr>
            <p:cNvCxnSpPr/>
            <p:nvPr/>
          </p:nvCxnSpPr>
          <p:spPr>
            <a:xfrm>
              <a:off x="2241499" y="4438003"/>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C80F787-CAE2-2A44-BF4A-A58434F37E2F}"/>
                </a:ext>
              </a:extLst>
            </p:cNvPr>
            <p:cNvPicPr>
              <a:picLocks noChangeAspect="1"/>
            </p:cNvPicPr>
            <p:nvPr/>
          </p:nvPicPr>
          <p:blipFill>
            <a:blip r:embed="rId8"/>
            <a:stretch>
              <a:fillRect/>
            </a:stretch>
          </p:blipFill>
          <p:spPr>
            <a:xfrm>
              <a:off x="2530991" y="4034324"/>
              <a:ext cx="833074" cy="802219"/>
            </a:xfrm>
            <a:prstGeom prst="rect">
              <a:avLst/>
            </a:prstGeom>
          </p:spPr>
        </p:pic>
        <p:pic>
          <p:nvPicPr>
            <p:cNvPr id="34" name="Picture 33">
              <a:extLst>
                <a:ext uri="{FF2B5EF4-FFF2-40B4-BE49-F238E27FC236}">
                  <a16:creationId xmlns:a16="http://schemas.microsoft.com/office/drawing/2014/main" id="{7C948E71-072A-2644-AED4-8BEFC5320776}"/>
                </a:ext>
              </a:extLst>
            </p:cNvPr>
            <p:cNvPicPr>
              <a:picLocks noChangeAspect="1"/>
            </p:cNvPicPr>
            <p:nvPr/>
          </p:nvPicPr>
          <p:blipFill>
            <a:blip r:embed="rId9"/>
            <a:stretch>
              <a:fillRect/>
            </a:stretch>
          </p:blipFill>
          <p:spPr>
            <a:xfrm>
              <a:off x="3853347" y="4037271"/>
              <a:ext cx="833074" cy="814865"/>
            </a:xfrm>
            <a:prstGeom prst="rect">
              <a:avLst/>
            </a:prstGeom>
          </p:spPr>
        </p:pic>
      </p:grpSp>
      <p:grpSp>
        <p:nvGrpSpPr>
          <p:cNvPr id="6" name="Group 5">
            <a:extLst>
              <a:ext uri="{FF2B5EF4-FFF2-40B4-BE49-F238E27FC236}">
                <a16:creationId xmlns:a16="http://schemas.microsoft.com/office/drawing/2014/main" id="{B8C8ED77-FF9E-5943-AA50-582D90514A3A}"/>
              </a:ext>
            </a:extLst>
          </p:cNvPr>
          <p:cNvGrpSpPr/>
          <p:nvPr/>
        </p:nvGrpSpPr>
        <p:grpSpPr>
          <a:xfrm>
            <a:off x="1442485" y="5723598"/>
            <a:ext cx="4834171" cy="952443"/>
            <a:chOff x="1336237" y="5747163"/>
            <a:chExt cx="4834171" cy="952443"/>
          </a:xfrm>
        </p:grpSpPr>
        <p:pic>
          <p:nvPicPr>
            <p:cNvPr id="35" name="Picture 34">
              <a:extLst>
                <a:ext uri="{FF2B5EF4-FFF2-40B4-BE49-F238E27FC236}">
                  <a16:creationId xmlns:a16="http://schemas.microsoft.com/office/drawing/2014/main" id="{604C3154-5355-714F-9513-F63FC01C92D1}"/>
                </a:ext>
              </a:extLst>
            </p:cNvPr>
            <p:cNvPicPr>
              <a:picLocks noChangeAspect="1"/>
            </p:cNvPicPr>
            <p:nvPr/>
          </p:nvPicPr>
          <p:blipFill>
            <a:blip r:embed="rId7"/>
            <a:stretch>
              <a:fillRect/>
            </a:stretch>
          </p:blipFill>
          <p:spPr>
            <a:xfrm>
              <a:off x="1336237" y="5794701"/>
              <a:ext cx="642654" cy="802218"/>
            </a:xfrm>
            <a:prstGeom prst="rect">
              <a:avLst/>
            </a:prstGeom>
          </p:spPr>
        </p:pic>
        <p:cxnSp>
          <p:nvCxnSpPr>
            <p:cNvPr id="36" name="Straight Arrow Connector 35">
              <a:extLst>
                <a:ext uri="{FF2B5EF4-FFF2-40B4-BE49-F238E27FC236}">
                  <a16:creationId xmlns:a16="http://schemas.microsoft.com/office/drawing/2014/main" id="{0440B379-C403-1A4B-A5CF-078602C55C7D}"/>
                </a:ext>
              </a:extLst>
            </p:cNvPr>
            <p:cNvCxnSpPr/>
            <p:nvPr/>
          </p:nvCxnSpPr>
          <p:spPr>
            <a:xfrm>
              <a:off x="2108145" y="6195810"/>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227037A-EB6B-B04A-939B-55458D8C53D7}"/>
                </a:ext>
              </a:extLst>
            </p:cNvPr>
            <p:cNvPicPr>
              <a:picLocks noChangeAspect="1"/>
            </p:cNvPicPr>
            <p:nvPr/>
          </p:nvPicPr>
          <p:blipFill>
            <a:blip r:embed="rId10"/>
            <a:stretch>
              <a:fillRect/>
            </a:stretch>
          </p:blipFill>
          <p:spPr>
            <a:xfrm>
              <a:off x="3797876" y="5748755"/>
              <a:ext cx="901802" cy="894105"/>
            </a:xfrm>
            <a:prstGeom prst="rect">
              <a:avLst/>
            </a:prstGeom>
          </p:spPr>
        </p:pic>
        <p:pic>
          <p:nvPicPr>
            <p:cNvPr id="43" name="Picture 42">
              <a:extLst>
                <a:ext uri="{FF2B5EF4-FFF2-40B4-BE49-F238E27FC236}">
                  <a16:creationId xmlns:a16="http://schemas.microsoft.com/office/drawing/2014/main" id="{A02061F4-92B9-044E-AD80-4A09D7CACFF7}"/>
                </a:ext>
              </a:extLst>
            </p:cNvPr>
            <p:cNvPicPr>
              <a:picLocks noChangeAspect="1"/>
            </p:cNvPicPr>
            <p:nvPr/>
          </p:nvPicPr>
          <p:blipFill>
            <a:blip r:embed="rId9"/>
            <a:stretch>
              <a:fillRect/>
            </a:stretch>
          </p:blipFill>
          <p:spPr>
            <a:xfrm>
              <a:off x="2435074" y="5809139"/>
              <a:ext cx="833074" cy="814865"/>
            </a:xfrm>
            <a:prstGeom prst="rect">
              <a:avLst/>
            </a:prstGeom>
          </p:spPr>
        </p:pic>
        <p:cxnSp>
          <p:nvCxnSpPr>
            <p:cNvPr id="44" name="Straight Arrow Connector 43">
              <a:extLst>
                <a:ext uri="{FF2B5EF4-FFF2-40B4-BE49-F238E27FC236}">
                  <a16:creationId xmlns:a16="http://schemas.microsoft.com/office/drawing/2014/main" id="{8B7EF342-C808-3043-B66A-5A249815E34A}"/>
                </a:ext>
              </a:extLst>
            </p:cNvPr>
            <p:cNvCxnSpPr/>
            <p:nvPr/>
          </p:nvCxnSpPr>
          <p:spPr>
            <a:xfrm>
              <a:off x="3404781" y="6199385"/>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6780116-0826-3A4D-90C4-1384923FF867}"/>
                </a:ext>
              </a:extLst>
            </p:cNvPr>
            <p:cNvPicPr>
              <a:picLocks noChangeAspect="1"/>
            </p:cNvPicPr>
            <p:nvPr/>
          </p:nvPicPr>
          <p:blipFill>
            <a:blip r:embed="rId11"/>
            <a:stretch>
              <a:fillRect/>
            </a:stretch>
          </p:blipFill>
          <p:spPr>
            <a:xfrm>
              <a:off x="5268606" y="5747163"/>
              <a:ext cx="901802" cy="952443"/>
            </a:xfrm>
            <a:prstGeom prst="rect">
              <a:avLst/>
            </a:prstGeom>
          </p:spPr>
        </p:pic>
      </p:grpSp>
      <p:sp>
        <p:nvSpPr>
          <p:cNvPr id="31" name="Equal 30">
            <a:extLst>
              <a:ext uri="{FF2B5EF4-FFF2-40B4-BE49-F238E27FC236}">
                <a16:creationId xmlns:a16="http://schemas.microsoft.com/office/drawing/2014/main" id="{6AAF4727-D327-334F-9CA3-19E55D427A1C}"/>
              </a:ext>
            </a:extLst>
          </p:cNvPr>
          <p:cNvSpPr/>
          <p:nvPr/>
        </p:nvSpPr>
        <p:spPr>
          <a:xfrm>
            <a:off x="3473625" y="2523931"/>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Equal 32">
            <a:extLst>
              <a:ext uri="{FF2B5EF4-FFF2-40B4-BE49-F238E27FC236}">
                <a16:creationId xmlns:a16="http://schemas.microsoft.com/office/drawing/2014/main" id="{06810904-4B19-6341-B5EE-28C93AE8B206}"/>
              </a:ext>
            </a:extLst>
          </p:cNvPr>
          <p:cNvSpPr/>
          <p:nvPr/>
        </p:nvSpPr>
        <p:spPr>
          <a:xfrm>
            <a:off x="3485589" y="4349875"/>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Equal 36">
            <a:extLst>
              <a:ext uri="{FF2B5EF4-FFF2-40B4-BE49-F238E27FC236}">
                <a16:creationId xmlns:a16="http://schemas.microsoft.com/office/drawing/2014/main" id="{A4B9E59C-707D-2942-A643-B1FF02CBAA04}"/>
              </a:ext>
            </a:extLst>
          </p:cNvPr>
          <p:cNvSpPr/>
          <p:nvPr/>
        </p:nvSpPr>
        <p:spPr>
          <a:xfrm>
            <a:off x="4967394" y="6030495"/>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3204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3433034" y="3174531"/>
            <a:ext cx="5325932" cy="641350"/>
          </a:xfrm>
        </p:spPr>
        <p:txBody>
          <a:bodyPr>
            <a:normAutofit fontScale="90000"/>
          </a:bodyPr>
          <a:lstStyle/>
          <a:p>
            <a:pPr algn="ctr" eaLnBrk="1" hangingPunct="1"/>
            <a:r>
              <a:rPr lang="en-US" altLang="en-US" dirty="0"/>
              <a:t>Model-fitting</a:t>
            </a:r>
            <a:br>
              <a:rPr lang="en-US" altLang="en-US" dirty="0"/>
            </a:br>
            <a:r>
              <a:rPr lang="en-US" altLang="en-US" dirty="0"/>
              <a:t>(i.e. ‘reconstruction’)</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315246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5F5B1B8-3F5D-C24E-9682-3640F5C690F7}"/>
              </a:ext>
            </a:extLst>
          </p:cNvPr>
          <p:cNvSpPr>
            <a:spLocks noGrp="1" noChangeArrowheads="1"/>
          </p:cNvSpPr>
          <p:nvPr>
            <p:ph type="title"/>
          </p:nvPr>
        </p:nvSpPr>
        <p:spPr>
          <a:xfrm>
            <a:off x="2856035" y="335404"/>
            <a:ext cx="6441620" cy="641350"/>
          </a:xfrm>
        </p:spPr>
        <p:txBody>
          <a:bodyPr>
            <a:normAutofit fontScale="90000"/>
          </a:bodyPr>
          <a:lstStyle/>
          <a:p>
            <a:pPr eaLnBrk="1" hangingPunct="1"/>
            <a:r>
              <a:rPr lang="en-US" altLang="en-US" dirty="0"/>
              <a:t>How to represent diffusion</a:t>
            </a:r>
          </a:p>
        </p:txBody>
      </p:sp>
      <p:sp>
        <p:nvSpPr>
          <p:cNvPr id="5" name="Rectangle 3">
            <a:extLst>
              <a:ext uri="{FF2B5EF4-FFF2-40B4-BE49-F238E27FC236}">
                <a16:creationId xmlns:a16="http://schemas.microsoft.com/office/drawing/2014/main" id="{EB3EB8D7-FDB2-6848-9B42-6F4440C9169E}"/>
              </a:ext>
            </a:extLst>
          </p:cNvPr>
          <p:cNvSpPr>
            <a:spLocks noChangeArrowheads="1"/>
          </p:cNvSpPr>
          <p:nvPr/>
        </p:nvSpPr>
        <p:spPr bwMode="auto">
          <a:xfrm>
            <a:off x="1525255" y="4410128"/>
            <a:ext cx="7772400" cy="182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FontTx/>
              <a:buChar char="•"/>
              <a:defRPr/>
            </a:pPr>
            <a:r>
              <a:rPr lang="en-US" sz="2000" dirty="0">
                <a:latin typeface="Georgia" charset="0"/>
                <a:ea typeface="ＭＳ Ｐゴシック" charset="0"/>
              </a:rPr>
              <a:t>At every voxel we want to know:</a:t>
            </a:r>
          </a:p>
          <a:p>
            <a:pPr marL="742950" lvl="1" indent="-285750" eaLnBrk="1" hangingPunct="1">
              <a:spcBef>
                <a:spcPct val="20000"/>
              </a:spcBef>
              <a:buFont typeface="Wingdings" charset="0"/>
              <a:buChar char="§"/>
              <a:defRPr/>
            </a:pPr>
            <a:r>
              <a:rPr lang="en-US" sz="2000" dirty="0">
                <a:latin typeface="Georgia" charset="0"/>
                <a:ea typeface="ＭＳ Ｐゴシック" charset="0"/>
              </a:rPr>
              <a:t>Is this in white matter?</a:t>
            </a:r>
          </a:p>
          <a:p>
            <a:pPr marL="742950" lvl="1" indent="-285750" eaLnBrk="1" hangingPunct="1">
              <a:spcBef>
                <a:spcPct val="20000"/>
              </a:spcBef>
              <a:buFont typeface="Wingdings" charset="0"/>
              <a:buChar char="§"/>
              <a:defRPr/>
            </a:pPr>
            <a:r>
              <a:rPr lang="en-US" sz="2000" dirty="0">
                <a:latin typeface="Georgia" charset="0"/>
                <a:ea typeface="ＭＳ Ｐゴシック" charset="0"/>
              </a:rPr>
              <a:t>If yes, what pathway(s) is it part of?</a:t>
            </a:r>
          </a:p>
          <a:p>
            <a:pPr marL="1143000" lvl="2" indent="-228600" eaLnBrk="1" hangingPunct="1">
              <a:spcBef>
                <a:spcPct val="20000"/>
              </a:spcBef>
              <a:buFont typeface="Symbol" charset="0"/>
              <a:buChar char=""/>
              <a:defRPr/>
            </a:pPr>
            <a:r>
              <a:rPr lang="en-US" sz="2000" dirty="0">
                <a:latin typeface="Georgia" charset="0"/>
                <a:ea typeface="ＭＳ Ｐゴシック" charset="0"/>
              </a:rPr>
              <a:t>What is the orientation of diffusion?</a:t>
            </a:r>
          </a:p>
          <a:p>
            <a:pPr marL="1143000" lvl="2" indent="-228600" eaLnBrk="1" hangingPunct="1">
              <a:spcBef>
                <a:spcPct val="20000"/>
              </a:spcBef>
              <a:buFont typeface="Symbol" charset="0"/>
              <a:buChar char=""/>
              <a:defRPr/>
            </a:pPr>
            <a:r>
              <a:rPr lang="en-US" sz="2000" dirty="0">
                <a:latin typeface="Georgia" charset="0"/>
                <a:ea typeface="ＭＳ Ｐゴシック" charset="0"/>
              </a:rPr>
              <a:t>What is the magnitude of diffusion?</a:t>
            </a:r>
          </a:p>
          <a:p>
            <a:pPr marL="342900" indent="-342900" eaLnBrk="1" hangingPunct="1">
              <a:spcBef>
                <a:spcPct val="20000"/>
              </a:spcBef>
              <a:buFontTx/>
              <a:buChar char="•"/>
              <a:defRPr/>
            </a:pPr>
            <a:r>
              <a:rPr lang="en-US" sz="2000" dirty="0">
                <a:latin typeface="Georgia" charset="0"/>
                <a:ea typeface="ＭＳ Ｐゴシック" charset="0"/>
              </a:rPr>
              <a:t>A standard T1-weighted image cannot capture all this!</a:t>
            </a:r>
          </a:p>
          <a:p>
            <a:pPr marL="342900" indent="-342900" eaLnBrk="1" hangingPunct="1">
              <a:spcBef>
                <a:spcPct val="20000"/>
              </a:spcBef>
              <a:defRPr/>
            </a:pPr>
            <a:r>
              <a:rPr lang="en-US" sz="2000" dirty="0">
                <a:latin typeface="Georgia" charset="0"/>
                <a:ea typeface="ＭＳ Ｐゴシック" charset="0"/>
              </a:rPr>
              <a:t> </a:t>
            </a:r>
          </a:p>
        </p:txBody>
      </p:sp>
      <p:pic>
        <p:nvPicPr>
          <p:cNvPr id="6" name="Picture 4" descr="Picture 3">
            <a:extLst>
              <a:ext uri="{FF2B5EF4-FFF2-40B4-BE49-F238E27FC236}">
                <a16:creationId xmlns:a16="http://schemas.microsoft.com/office/drawing/2014/main" id="{FFABDD8D-7077-E74F-B8D5-925C5C7C2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521" r="15167"/>
          <a:stretch>
            <a:fillRect/>
          </a:stretch>
        </p:blipFill>
        <p:spPr bwMode="auto">
          <a:xfrm>
            <a:off x="2571645" y="1232941"/>
            <a:ext cx="3124200" cy="2743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cture 3">
            <a:extLst>
              <a:ext uri="{FF2B5EF4-FFF2-40B4-BE49-F238E27FC236}">
                <a16:creationId xmlns:a16="http://schemas.microsoft.com/office/drawing/2014/main" id="{86C44E4D-F16D-BD4F-8AE5-85658E8F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36" t="13623" r="26089" b="6812"/>
          <a:stretch>
            <a:fillRect/>
          </a:stretch>
        </p:blipFill>
        <p:spPr bwMode="auto">
          <a:xfrm>
            <a:off x="6064145" y="1436141"/>
            <a:ext cx="2435225" cy="1495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16B91A48-5AF8-C141-91D0-9C8DDB4E5079}"/>
              </a:ext>
            </a:extLst>
          </p:cNvPr>
          <p:cNvSpPr>
            <a:spLocks noChangeArrowheads="1"/>
          </p:cNvSpPr>
          <p:nvPr/>
        </p:nvSpPr>
        <p:spPr bwMode="auto">
          <a:xfrm>
            <a:off x="3257445" y="1994941"/>
            <a:ext cx="762000" cy="495300"/>
          </a:xfrm>
          <a:prstGeom prst="rect">
            <a:avLst/>
          </a:prstGeom>
          <a:noFill/>
          <a:ln w="38100">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solidFill>
                <a:srgbClr val="FFFF00"/>
              </a:solidFill>
              <a:latin typeface="Georgia" charset="0"/>
              <a:ea typeface="ＭＳ Ｐゴシック" charset="0"/>
            </a:endParaRPr>
          </a:p>
        </p:txBody>
      </p:sp>
      <p:sp>
        <p:nvSpPr>
          <p:cNvPr id="9" name="Line 7">
            <a:extLst>
              <a:ext uri="{FF2B5EF4-FFF2-40B4-BE49-F238E27FC236}">
                <a16:creationId xmlns:a16="http://schemas.microsoft.com/office/drawing/2014/main" id="{418967E0-6F92-F948-855D-3B95D60DE466}"/>
              </a:ext>
            </a:extLst>
          </p:cNvPr>
          <p:cNvSpPr>
            <a:spLocks noChangeShapeType="1"/>
          </p:cNvSpPr>
          <p:nvPr/>
        </p:nvSpPr>
        <p:spPr bwMode="auto">
          <a:xfrm flipV="1">
            <a:off x="4019445" y="1461541"/>
            <a:ext cx="2057400" cy="5334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0" name="Line 8">
            <a:extLst>
              <a:ext uri="{FF2B5EF4-FFF2-40B4-BE49-F238E27FC236}">
                <a16:creationId xmlns:a16="http://schemas.microsoft.com/office/drawing/2014/main" id="{45B153B9-0F91-804C-936E-BD492F8CC774}"/>
              </a:ext>
            </a:extLst>
          </p:cNvPr>
          <p:cNvSpPr>
            <a:spLocks noChangeShapeType="1"/>
          </p:cNvSpPr>
          <p:nvPr/>
        </p:nvSpPr>
        <p:spPr bwMode="auto">
          <a:xfrm>
            <a:off x="4019445" y="2477541"/>
            <a:ext cx="2057400" cy="4318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1" name="Rectangle 9">
            <a:extLst>
              <a:ext uri="{FF2B5EF4-FFF2-40B4-BE49-F238E27FC236}">
                <a16:creationId xmlns:a16="http://schemas.microsoft.com/office/drawing/2014/main" id="{D1B6FCF3-DBBD-A948-8395-7A8166B24873}"/>
              </a:ext>
            </a:extLst>
          </p:cNvPr>
          <p:cNvSpPr>
            <a:spLocks noChangeArrowheads="1"/>
          </p:cNvSpPr>
          <p:nvPr/>
        </p:nvSpPr>
        <p:spPr bwMode="auto">
          <a:xfrm>
            <a:off x="7575445" y="2464841"/>
            <a:ext cx="114300" cy="114300"/>
          </a:xfrm>
          <a:prstGeom prst="rect">
            <a:avLst/>
          </a:prstGeom>
          <a:noFill/>
          <a:ln w="38100">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latin typeface="Georgia" charset="0"/>
              <a:ea typeface="ＭＳ Ｐゴシック" charset="0"/>
            </a:endParaRPr>
          </a:p>
        </p:txBody>
      </p:sp>
      <p:sp>
        <p:nvSpPr>
          <p:cNvPr id="12" name="Line 10">
            <a:extLst>
              <a:ext uri="{FF2B5EF4-FFF2-40B4-BE49-F238E27FC236}">
                <a16:creationId xmlns:a16="http://schemas.microsoft.com/office/drawing/2014/main" id="{EA20030A-8306-3045-8B48-4765E0D5A13A}"/>
              </a:ext>
            </a:extLst>
          </p:cNvPr>
          <p:cNvSpPr>
            <a:spLocks noChangeShapeType="1"/>
          </p:cNvSpPr>
          <p:nvPr/>
        </p:nvSpPr>
        <p:spPr bwMode="auto">
          <a:xfrm flipV="1">
            <a:off x="7677045" y="2236241"/>
            <a:ext cx="1143000" cy="2286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3" name="Line 11">
            <a:extLst>
              <a:ext uri="{FF2B5EF4-FFF2-40B4-BE49-F238E27FC236}">
                <a16:creationId xmlns:a16="http://schemas.microsoft.com/office/drawing/2014/main" id="{7D69DB82-041C-A742-800B-3F8058EBE0F8}"/>
              </a:ext>
            </a:extLst>
          </p:cNvPr>
          <p:cNvSpPr>
            <a:spLocks noChangeShapeType="1"/>
          </p:cNvSpPr>
          <p:nvPr/>
        </p:nvSpPr>
        <p:spPr bwMode="auto">
          <a:xfrm>
            <a:off x="7715145" y="2591841"/>
            <a:ext cx="1130300" cy="2032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4" name="Rectangle 12">
            <a:extLst>
              <a:ext uri="{FF2B5EF4-FFF2-40B4-BE49-F238E27FC236}">
                <a16:creationId xmlns:a16="http://schemas.microsoft.com/office/drawing/2014/main" id="{6C551B47-2452-BB4D-A312-7EF3E70734A0}"/>
              </a:ext>
            </a:extLst>
          </p:cNvPr>
          <p:cNvSpPr>
            <a:spLocks noChangeArrowheads="1"/>
          </p:cNvSpPr>
          <p:nvPr/>
        </p:nvSpPr>
        <p:spPr bwMode="auto">
          <a:xfrm>
            <a:off x="8845445" y="2210841"/>
            <a:ext cx="609600" cy="6096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Line 13">
            <a:extLst>
              <a:ext uri="{FF2B5EF4-FFF2-40B4-BE49-F238E27FC236}">
                <a16:creationId xmlns:a16="http://schemas.microsoft.com/office/drawing/2014/main" id="{DF88ED43-6D57-A44C-9B0D-79A80452F13F}"/>
              </a:ext>
            </a:extLst>
          </p:cNvPr>
          <p:cNvSpPr>
            <a:spLocks noChangeShapeType="1"/>
          </p:cNvSpPr>
          <p:nvPr/>
        </p:nvSpPr>
        <p:spPr bwMode="auto">
          <a:xfrm>
            <a:off x="8896245" y="2401341"/>
            <a:ext cx="520700" cy="2413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6" name="Picture 15">
            <a:extLst>
              <a:ext uri="{FF2B5EF4-FFF2-40B4-BE49-F238E27FC236}">
                <a16:creationId xmlns:a16="http://schemas.microsoft.com/office/drawing/2014/main" id="{40322F4B-28C1-D54B-9C7C-E973BFFA4A3E}"/>
              </a:ext>
            </a:extLst>
          </p:cNvPr>
          <p:cNvPicPr>
            <a:picLocks noChangeAspect="1"/>
          </p:cNvPicPr>
          <p:nvPr/>
        </p:nvPicPr>
        <p:blipFill>
          <a:blip r:embed="rId4"/>
          <a:stretch>
            <a:fillRect/>
          </a:stretch>
        </p:blipFill>
        <p:spPr>
          <a:xfrm>
            <a:off x="6064145" y="2956966"/>
            <a:ext cx="4710206" cy="1915353"/>
          </a:xfrm>
          <a:prstGeom prst="rect">
            <a:avLst/>
          </a:prstGeom>
        </p:spPr>
      </p:pic>
    </p:spTree>
    <p:extLst>
      <p:ext uri="{BB962C8B-B14F-4D97-AF65-F5344CB8AC3E}">
        <p14:creationId xmlns:p14="http://schemas.microsoft.com/office/powerpoint/2010/main" val="998611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5F5B1B8-3F5D-C24E-9682-3640F5C690F7}"/>
              </a:ext>
            </a:extLst>
          </p:cNvPr>
          <p:cNvSpPr>
            <a:spLocks noGrp="1" noChangeArrowheads="1"/>
          </p:cNvSpPr>
          <p:nvPr>
            <p:ph type="title"/>
          </p:nvPr>
        </p:nvSpPr>
        <p:spPr>
          <a:xfrm>
            <a:off x="2441520" y="591851"/>
            <a:ext cx="6851755" cy="641350"/>
          </a:xfrm>
        </p:spPr>
        <p:txBody>
          <a:bodyPr>
            <a:normAutofit fontScale="90000"/>
          </a:bodyPr>
          <a:lstStyle/>
          <a:p>
            <a:pPr algn="ctr" eaLnBrk="1" hangingPunct="1"/>
            <a:r>
              <a:rPr lang="en-US" altLang="en-US" dirty="0"/>
              <a:t>Fitting an orientation model </a:t>
            </a:r>
            <a:br>
              <a:rPr lang="en-US" altLang="en-US" dirty="0"/>
            </a:br>
            <a:r>
              <a:rPr lang="en-US" altLang="en-US" dirty="0"/>
              <a:t>to diffusion data</a:t>
            </a:r>
          </a:p>
        </p:txBody>
      </p:sp>
      <p:pic>
        <p:nvPicPr>
          <p:cNvPr id="17" name="Picture 16">
            <a:extLst>
              <a:ext uri="{FF2B5EF4-FFF2-40B4-BE49-F238E27FC236}">
                <a16:creationId xmlns:a16="http://schemas.microsoft.com/office/drawing/2014/main" id="{769ED2CC-3409-D047-8FB1-510486FA5B7A}"/>
              </a:ext>
            </a:extLst>
          </p:cNvPr>
          <p:cNvPicPr>
            <a:picLocks noChangeAspect="1"/>
          </p:cNvPicPr>
          <p:nvPr/>
        </p:nvPicPr>
        <p:blipFill rotWithShape="1">
          <a:blip r:embed="rId2"/>
          <a:srcRect l="46691"/>
          <a:stretch/>
        </p:blipFill>
        <p:spPr>
          <a:xfrm>
            <a:off x="3853655" y="2010334"/>
            <a:ext cx="4484689" cy="4255815"/>
          </a:xfrm>
          <a:prstGeom prst="rect">
            <a:avLst/>
          </a:prstGeom>
        </p:spPr>
      </p:pic>
    </p:spTree>
    <p:extLst>
      <p:ext uri="{BB962C8B-B14F-4D97-AF65-F5344CB8AC3E}">
        <p14:creationId xmlns:p14="http://schemas.microsoft.com/office/powerpoint/2010/main" val="250197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F40FED3-0013-0E41-AC77-D0BCC2AB418F}"/>
              </a:ext>
            </a:extLst>
          </p:cNvPr>
          <p:cNvSpPr>
            <a:spLocks noGrp="1" noChangeArrowheads="1"/>
          </p:cNvSpPr>
          <p:nvPr>
            <p:ph type="title"/>
          </p:nvPr>
        </p:nvSpPr>
        <p:spPr>
          <a:xfrm>
            <a:off x="3165004" y="275184"/>
            <a:ext cx="6038850" cy="641350"/>
          </a:xfrm>
        </p:spPr>
        <p:txBody>
          <a:bodyPr>
            <a:normAutofit fontScale="90000"/>
          </a:bodyPr>
          <a:lstStyle/>
          <a:p>
            <a:r>
              <a:rPr lang="en-US" altLang="en-US" dirty="0">
                <a:solidFill>
                  <a:schemeClr val="tx1"/>
                </a:solidFill>
              </a:rPr>
              <a:t>Simplest model: Tensor</a:t>
            </a:r>
          </a:p>
        </p:txBody>
      </p:sp>
      <p:sp>
        <p:nvSpPr>
          <p:cNvPr id="5" name="Rectangle 3">
            <a:extLst>
              <a:ext uri="{FF2B5EF4-FFF2-40B4-BE49-F238E27FC236}">
                <a16:creationId xmlns:a16="http://schemas.microsoft.com/office/drawing/2014/main" id="{B8902FA2-F858-1748-A548-2DAF5FA38F46}"/>
              </a:ext>
            </a:extLst>
          </p:cNvPr>
          <p:cNvSpPr>
            <a:spLocks noGrp="1" noChangeArrowheads="1"/>
          </p:cNvSpPr>
          <p:nvPr>
            <p:ph idx="1"/>
          </p:nvPr>
        </p:nvSpPr>
        <p:spPr>
          <a:xfrm>
            <a:off x="2004934" y="1205459"/>
            <a:ext cx="7772400" cy="990600"/>
          </a:xfrm>
        </p:spPr>
        <p:txBody>
          <a:bodyPr>
            <a:normAutofit fontScale="62500" lnSpcReduction="20000"/>
          </a:bodyPr>
          <a:lstStyle/>
          <a:p>
            <a:r>
              <a:rPr lang="en-US" altLang="en-US" dirty="0"/>
              <a:t>A tensor is a 3x3 symmetric, positive-definite matrix:</a:t>
            </a:r>
          </a:p>
          <a:p>
            <a:pPr eaLnBrk="1" hangingPunct="1"/>
            <a:r>
              <a:rPr lang="en-US" altLang="en-US" dirty="0"/>
              <a:t>Eigenvectors express diffusion direction</a:t>
            </a:r>
          </a:p>
          <a:p>
            <a:pPr eaLnBrk="1" hangingPunct="1"/>
            <a:r>
              <a:rPr lang="en-US" altLang="en-US" dirty="0"/>
              <a:t>Eigenvalues express diffusion magnitude</a:t>
            </a:r>
          </a:p>
        </p:txBody>
      </p:sp>
      <p:sp>
        <p:nvSpPr>
          <p:cNvPr id="6" name="Oval 4">
            <a:extLst>
              <a:ext uri="{FF2B5EF4-FFF2-40B4-BE49-F238E27FC236}">
                <a16:creationId xmlns:a16="http://schemas.microsoft.com/office/drawing/2014/main" id="{473676ED-A7CD-8A47-9118-47286EFA10CD}"/>
              </a:ext>
            </a:extLst>
          </p:cNvPr>
          <p:cNvSpPr>
            <a:spLocks noChangeArrowheads="1"/>
          </p:cNvSpPr>
          <p:nvPr/>
        </p:nvSpPr>
        <p:spPr bwMode="auto">
          <a:xfrm>
            <a:off x="2851072" y="3363366"/>
            <a:ext cx="2209800" cy="2171700"/>
          </a:xfrm>
          <a:prstGeom prst="ellipse">
            <a:avLst/>
          </a:prstGeom>
          <a:gradFill rotWithShape="0">
            <a:gsLst>
              <a:gs pos="0">
                <a:srgbClr val="808080"/>
              </a:gs>
              <a:gs pos="100000">
                <a:srgbClr val="0000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0"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7" name="Line 5">
            <a:extLst>
              <a:ext uri="{FF2B5EF4-FFF2-40B4-BE49-F238E27FC236}">
                <a16:creationId xmlns:a16="http://schemas.microsoft.com/office/drawing/2014/main" id="{0AF569A8-9A29-CB4C-B216-493F3E157DD5}"/>
              </a:ext>
            </a:extLst>
          </p:cNvPr>
          <p:cNvSpPr>
            <a:spLocks noChangeShapeType="1"/>
          </p:cNvSpPr>
          <p:nvPr/>
        </p:nvSpPr>
        <p:spPr bwMode="auto">
          <a:xfrm flipH="1" flipV="1">
            <a:off x="3943272" y="4366666"/>
            <a:ext cx="12700" cy="8255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a16="http://schemas.microsoft.com/office/drawing/2014/main" id="{60159898-3302-844D-9278-1CC216B4ED05}"/>
              </a:ext>
            </a:extLst>
          </p:cNvPr>
          <p:cNvSpPr>
            <a:spLocks noChangeShapeType="1"/>
          </p:cNvSpPr>
          <p:nvPr/>
        </p:nvSpPr>
        <p:spPr bwMode="auto">
          <a:xfrm>
            <a:off x="3943272" y="4379366"/>
            <a:ext cx="825500" cy="0"/>
          </a:xfrm>
          <a:prstGeom prst="line">
            <a:avLst/>
          </a:prstGeom>
          <a:noFill/>
          <a:ln w="25400">
            <a:solidFill>
              <a:schemeClr val="tx1"/>
            </a:solidFill>
            <a:round/>
            <a:headEnd type="oval"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a16="http://schemas.microsoft.com/office/drawing/2014/main" id="{5787A759-19A9-C644-85F5-3E72E80F0012}"/>
              </a:ext>
            </a:extLst>
          </p:cNvPr>
          <p:cNvSpPr>
            <a:spLocks noChangeShapeType="1"/>
          </p:cNvSpPr>
          <p:nvPr/>
        </p:nvSpPr>
        <p:spPr bwMode="auto">
          <a:xfrm flipH="1">
            <a:off x="3346372" y="4379366"/>
            <a:ext cx="596900" cy="5969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
            <a:extLst>
              <a:ext uri="{FF2B5EF4-FFF2-40B4-BE49-F238E27FC236}">
                <a16:creationId xmlns:a16="http://schemas.microsoft.com/office/drawing/2014/main" id="{AA5B0C66-B621-EF40-AA4B-C849BD5AB94B}"/>
              </a:ext>
            </a:extLst>
          </p:cNvPr>
          <p:cNvSpPr>
            <a:spLocks noChangeArrowheads="1"/>
          </p:cNvSpPr>
          <p:nvPr/>
        </p:nvSpPr>
        <p:spPr bwMode="auto">
          <a:xfrm>
            <a:off x="4066671" y="3964115"/>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1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1</a:t>
            </a:r>
          </a:p>
        </p:txBody>
      </p:sp>
      <p:sp>
        <p:nvSpPr>
          <p:cNvPr id="11" name="Rectangle 9">
            <a:extLst>
              <a:ext uri="{FF2B5EF4-FFF2-40B4-BE49-F238E27FC236}">
                <a16:creationId xmlns:a16="http://schemas.microsoft.com/office/drawing/2014/main" id="{7EEEF381-59A4-EB4B-9F37-A1FD71BBCDAD}"/>
              </a:ext>
            </a:extLst>
          </p:cNvPr>
          <p:cNvSpPr>
            <a:spLocks noChangeArrowheads="1"/>
          </p:cNvSpPr>
          <p:nvPr/>
        </p:nvSpPr>
        <p:spPr bwMode="auto">
          <a:xfrm>
            <a:off x="3141952" y="42650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2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2</a:t>
            </a:r>
          </a:p>
        </p:txBody>
      </p:sp>
      <p:sp>
        <p:nvSpPr>
          <p:cNvPr id="12" name="Rectangle 10">
            <a:extLst>
              <a:ext uri="{FF2B5EF4-FFF2-40B4-BE49-F238E27FC236}">
                <a16:creationId xmlns:a16="http://schemas.microsoft.com/office/drawing/2014/main" id="{4E0F8229-BB94-FC47-B709-B41D3E519BA0}"/>
              </a:ext>
            </a:extLst>
          </p:cNvPr>
          <p:cNvSpPr>
            <a:spLocks noChangeArrowheads="1"/>
          </p:cNvSpPr>
          <p:nvPr/>
        </p:nvSpPr>
        <p:spPr bwMode="auto">
          <a:xfrm>
            <a:off x="3972054" y="46460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3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3</a:t>
            </a:r>
          </a:p>
        </p:txBody>
      </p:sp>
      <p:sp>
        <p:nvSpPr>
          <p:cNvPr id="13" name="Oval 11">
            <a:extLst>
              <a:ext uri="{FF2B5EF4-FFF2-40B4-BE49-F238E27FC236}">
                <a16:creationId xmlns:a16="http://schemas.microsoft.com/office/drawing/2014/main" id="{D5222039-01A4-CD49-AD17-A37AAEC95038}"/>
              </a:ext>
            </a:extLst>
          </p:cNvPr>
          <p:cNvSpPr>
            <a:spLocks noChangeArrowheads="1"/>
          </p:cNvSpPr>
          <p:nvPr/>
        </p:nvSpPr>
        <p:spPr bwMode="auto">
          <a:xfrm>
            <a:off x="6508672" y="3706266"/>
            <a:ext cx="2209800" cy="1333500"/>
          </a:xfrm>
          <a:prstGeom prst="ellipse">
            <a:avLst/>
          </a:prstGeom>
          <a:gradFill rotWithShape="0">
            <a:gsLst>
              <a:gs pos="0">
                <a:srgbClr val="808080">
                  <a:alpha val="60001"/>
                </a:srgbClr>
              </a:gs>
              <a:gs pos="100000">
                <a:srgbClr val="0000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14" name="Line 12">
            <a:extLst>
              <a:ext uri="{FF2B5EF4-FFF2-40B4-BE49-F238E27FC236}">
                <a16:creationId xmlns:a16="http://schemas.microsoft.com/office/drawing/2014/main" id="{BCB6EDE5-E20A-8548-ADB7-C46D68C2A472}"/>
              </a:ext>
            </a:extLst>
          </p:cNvPr>
          <p:cNvSpPr>
            <a:spLocks noChangeShapeType="1"/>
          </p:cNvSpPr>
          <p:nvPr/>
        </p:nvSpPr>
        <p:spPr bwMode="auto">
          <a:xfrm flipH="1" flipV="1">
            <a:off x="7600872" y="4290466"/>
            <a:ext cx="0" cy="4318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43E00066-CFC0-2045-AA2E-E5B45D74BE8C}"/>
              </a:ext>
            </a:extLst>
          </p:cNvPr>
          <p:cNvSpPr>
            <a:spLocks noChangeShapeType="1"/>
          </p:cNvSpPr>
          <p:nvPr/>
        </p:nvSpPr>
        <p:spPr bwMode="auto">
          <a:xfrm>
            <a:off x="7600872" y="4303166"/>
            <a:ext cx="825500" cy="0"/>
          </a:xfrm>
          <a:prstGeom prst="line">
            <a:avLst/>
          </a:prstGeom>
          <a:noFill/>
          <a:ln w="25400">
            <a:solidFill>
              <a:schemeClr val="tx1"/>
            </a:solidFill>
            <a:round/>
            <a:headEnd type="oval"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E62BC6EC-B91F-7947-801A-41D0112A08D8}"/>
              </a:ext>
            </a:extLst>
          </p:cNvPr>
          <p:cNvSpPr>
            <a:spLocks noChangeShapeType="1"/>
          </p:cNvSpPr>
          <p:nvPr/>
        </p:nvSpPr>
        <p:spPr bwMode="auto">
          <a:xfrm flipH="1">
            <a:off x="7245272" y="4303166"/>
            <a:ext cx="355600" cy="3429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Rectangle 15">
            <a:extLst>
              <a:ext uri="{FF2B5EF4-FFF2-40B4-BE49-F238E27FC236}">
                <a16:creationId xmlns:a16="http://schemas.microsoft.com/office/drawing/2014/main" id="{8D2A455C-B9FC-4A4B-8BF0-B41EBFB0E159}"/>
              </a:ext>
            </a:extLst>
          </p:cNvPr>
          <p:cNvSpPr>
            <a:spLocks noChangeArrowheads="1"/>
          </p:cNvSpPr>
          <p:nvPr/>
        </p:nvSpPr>
        <p:spPr bwMode="auto">
          <a:xfrm>
            <a:off x="7661105" y="3920173"/>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1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1</a:t>
            </a:r>
          </a:p>
        </p:txBody>
      </p:sp>
      <p:sp>
        <p:nvSpPr>
          <p:cNvPr id="18" name="Rectangle 16">
            <a:extLst>
              <a:ext uri="{FF2B5EF4-FFF2-40B4-BE49-F238E27FC236}">
                <a16:creationId xmlns:a16="http://schemas.microsoft.com/office/drawing/2014/main" id="{CADCD53E-9827-4C4B-9123-7F4A55E255B8}"/>
              </a:ext>
            </a:extLst>
          </p:cNvPr>
          <p:cNvSpPr>
            <a:spLocks noChangeArrowheads="1"/>
          </p:cNvSpPr>
          <p:nvPr/>
        </p:nvSpPr>
        <p:spPr bwMode="auto">
          <a:xfrm>
            <a:off x="6785691" y="4122103"/>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2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2</a:t>
            </a:r>
          </a:p>
        </p:txBody>
      </p:sp>
      <p:sp>
        <p:nvSpPr>
          <p:cNvPr id="19" name="Rectangle 17">
            <a:extLst>
              <a:ext uri="{FF2B5EF4-FFF2-40B4-BE49-F238E27FC236}">
                <a16:creationId xmlns:a16="http://schemas.microsoft.com/office/drawing/2014/main" id="{4C13B1F9-9D12-C544-B46A-2C734879F7CB}"/>
              </a:ext>
            </a:extLst>
          </p:cNvPr>
          <p:cNvSpPr>
            <a:spLocks noChangeArrowheads="1"/>
          </p:cNvSpPr>
          <p:nvPr/>
        </p:nvSpPr>
        <p:spPr bwMode="auto">
          <a:xfrm>
            <a:off x="7596110" y="43666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3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3</a:t>
            </a:r>
          </a:p>
        </p:txBody>
      </p:sp>
      <p:sp>
        <p:nvSpPr>
          <p:cNvPr id="20" name="Rectangle 18">
            <a:extLst>
              <a:ext uri="{FF2B5EF4-FFF2-40B4-BE49-F238E27FC236}">
                <a16:creationId xmlns:a16="http://schemas.microsoft.com/office/drawing/2014/main" id="{4935ADB2-2922-094D-8DD1-4B1887C5806F}"/>
              </a:ext>
            </a:extLst>
          </p:cNvPr>
          <p:cNvSpPr>
            <a:spLocks noChangeArrowheads="1"/>
          </p:cNvSpPr>
          <p:nvPr/>
        </p:nvSpPr>
        <p:spPr bwMode="auto">
          <a:xfrm>
            <a:off x="2745053" y="2587078"/>
            <a:ext cx="235833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a:latin typeface="Georgia" charset="0"/>
                <a:ea typeface="ＭＳ Ｐゴシック" charset="0"/>
              </a:rPr>
              <a:t>Isotropic diffusion:</a:t>
            </a:r>
            <a:endParaRPr lang="en-US">
              <a:latin typeface="Georgia" charset="0"/>
              <a:ea typeface="ＭＳ Ｐゴシック" charset="0"/>
            </a:endParaRPr>
          </a:p>
          <a:p>
            <a:pPr algn="ctr">
              <a:defRPr/>
            </a:pPr>
            <a:r>
              <a:rPr lang="en-US" i="1">
                <a:latin typeface="Times New Roman" charset="0"/>
                <a:ea typeface="ＭＳ Ｐゴシック" charset="0"/>
                <a:sym typeface="Symbol" charset="0"/>
              </a:rPr>
              <a:t></a:t>
            </a:r>
            <a:r>
              <a:rPr lang="en-US" i="1" baseline="-25000">
                <a:latin typeface="Times New Roman" charset="0"/>
                <a:ea typeface="ＭＳ Ｐゴシック" charset="0"/>
                <a:sym typeface="Symbol" charset="0"/>
              </a:rPr>
              <a:t>1</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2</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3</a:t>
            </a:r>
          </a:p>
        </p:txBody>
      </p:sp>
      <p:sp>
        <p:nvSpPr>
          <p:cNvPr id="21" name="Text Box 19">
            <a:extLst>
              <a:ext uri="{FF2B5EF4-FFF2-40B4-BE49-F238E27FC236}">
                <a16:creationId xmlns:a16="http://schemas.microsoft.com/office/drawing/2014/main" id="{13F82FB5-F526-3645-B15D-BBD5589D6B84}"/>
              </a:ext>
            </a:extLst>
          </p:cNvPr>
          <p:cNvSpPr txBox="1">
            <a:spLocks noChangeArrowheads="1"/>
          </p:cNvSpPr>
          <p:nvPr/>
        </p:nvSpPr>
        <p:spPr bwMode="auto">
          <a:xfrm>
            <a:off x="5763177" y="2622003"/>
            <a:ext cx="311976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lgn="ctr" eaLnBrk="1" hangingPunct="1">
              <a:lnSpc>
                <a:spcPct val="80000"/>
              </a:lnSpc>
              <a:spcBef>
                <a:spcPct val="20000"/>
              </a:spcBef>
              <a:defRPr/>
            </a:pPr>
            <a:r>
              <a:rPr lang="en-US" sz="2000">
                <a:latin typeface="Georgia" charset="0"/>
                <a:ea typeface="ＭＳ Ｐゴシック" charset="0"/>
              </a:rPr>
              <a:t>Anisotropic diffusion:</a:t>
            </a:r>
            <a:endParaRPr lang="en-US">
              <a:latin typeface="Georgia" charset="0"/>
              <a:ea typeface="ＭＳ Ｐゴシック" charset="0"/>
            </a:endParaRPr>
          </a:p>
          <a:p>
            <a:pPr lvl="1" algn="ctr" eaLnBrk="1" hangingPunct="1">
              <a:lnSpc>
                <a:spcPct val="80000"/>
              </a:lnSpc>
              <a:spcBef>
                <a:spcPct val="20000"/>
              </a:spcBef>
              <a:defRPr/>
            </a:pPr>
            <a:r>
              <a:rPr lang="en-US" i="1">
                <a:latin typeface="Times New Roman" charset="0"/>
                <a:ea typeface="ＭＳ Ｐゴシック" charset="0"/>
                <a:sym typeface="Symbol" charset="0"/>
              </a:rPr>
              <a:t></a:t>
            </a:r>
            <a:r>
              <a:rPr lang="en-US" i="1" baseline="-25000">
                <a:latin typeface="Times New Roman" charset="0"/>
                <a:ea typeface="ＭＳ Ｐゴシック" charset="0"/>
                <a:sym typeface="Symbol" charset="0"/>
              </a:rPr>
              <a:t>1</a:t>
            </a:r>
            <a:r>
              <a:rPr lang="en-US" i="1">
                <a:latin typeface="Times New Roman" charset="0"/>
                <a:ea typeface="ＭＳ Ｐゴシック" charset="0"/>
                <a:sym typeface="Symbol" charset="0"/>
              </a:rPr>
              <a:t> &gt;&gt; </a:t>
            </a:r>
            <a:r>
              <a:rPr lang="en-US" i="1" baseline="-25000">
                <a:latin typeface="Times New Roman" charset="0"/>
                <a:ea typeface="ＭＳ Ｐゴシック" charset="0"/>
                <a:sym typeface="Symbol" charset="0"/>
              </a:rPr>
              <a:t>2</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3</a:t>
            </a:r>
          </a:p>
        </p:txBody>
      </p:sp>
      <p:sp>
        <p:nvSpPr>
          <p:cNvPr id="22" name="Rectangle 20">
            <a:extLst>
              <a:ext uri="{FF2B5EF4-FFF2-40B4-BE49-F238E27FC236}">
                <a16:creationId xmlns:a16="http://schemas.microsoft.com/office/drawing/2014/main" id="{1CCE0D74-BB35-9549-AC18-07E0F96D0A42}"/>
              </a:ext>
            </a:extLst>
          </p:cNvPr>
          <p:cNvSpPr>
            <a:spLocks noChangeArrowheads="1"/>
          </p:cNvSpPr>
          <p:nvPr/>
        </p:nvSpPr>
        <p:spPr bwMode="auto">
          <a:xfrm>
            <a:off x="2004934" y="5668416"/>
            <a:ext cx="7620000" cy="914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FontTx/>
              <a:buChar char="•"/>
              <a:defRPr/>
            </a:pPr>
            <a:r>
              <a:rPr lang="en-US" sz="2000">
                <a:latin typeface="Georgia" charset="0"/>
                <a:ea typeface="ＭＳ Ｐゴシック" charset="0"/>
              </a:rPr>
              <a:t>One such ellipsoid at each voxel: Likelihood of water molecule displacements at that voxel</a:t>
            </a:r>
          </a:p>
        </p:txBody>
      </p:sp>
      <p:grpSp>
        <p:nvGrpSpPr>
          <p:cNvPr id="23" name="Group 10">
            <a:extLst>
              <a:ext uri="{FF2B5EF4-FFF2-40B4-BE49-F238E27FC236}">
                <a16:creationId xmlns:a16="http://schemas.microsoft.com/office/drawing/2014/main" id="{84B9F35B-BD47-4644-AAD3-6FD0E5E6F112}"/>
              </a:ext>
            </a:extLst>
          </p:cNvPr>
          <p:cNvGrpSpPr>
            <a:grpSpLocks/>
          </p:cNvGrpSpPr>
          <p:nvPr/>
        </p:nvGrpSpPr>
        <p:grpSpPr bwMode="auto">
          <a:xfrm>
            <a:off x="7524734" y="1110703"/>
            <a:ext cx="2862264" cy="1295400"/>
            <a:chOff x="883" y="1632"/>
            <a:chExt cx="1803" cy="816"/>
          </a:xfrm>
        </p:grpSpPr>
        <p:sp>
          <p:nvSpPr>
            <p:cNvPr id="24" name="Text Box 11">
              <a:extLst>
                <a:ext uri="{FF2B5EF4-FFF2-40B4-BE49-F238E27FC236}">
                  <a16:creationId xmlns:a16="http://schemas.microsoft.com/office/drawing/2014/main" id="{E6933FC8-2B00-9C40-866E-F1E7398E4B8C}"/>
                </a:ext>
              </a:extLst>
            </p:cNvPr>
            <p:cNvSpPr txBox="1">
              <a:spLocks noChangeArrowheads="1"/>
            </p:cNvSpPr>
            <p:nvPr/>
          </p:nvSpPr>
          <p:spPr bwMode="auto">
            <a:xfrm>
              <a:off x="1530" y="1724"/>
              <a:ext cx="115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11</a:t>
              </a:r>
              <a:r>
                <a:rPr lang="en-US" i="1" dirty="0">
                  <a:latin typeface="Times New Roman" charset="0"/>
                  <a:ea typeface="ＭＳ Ｐゴシック" charset="0"/>
                </a:rPr>
                <a:t> d</a:t>
              </a:r>
              <a:r>
                <a:rPr lang="en-US" i="1" baseline="-25000" dirty="0">
                  <a:latin typeface="Times New Roman" charset="0"/>
                  <a:ea typeface="ＭＳ Ｐゴシック" charset="0"/>
                </a:rPr>
                <a:t>12</a:t>
              </a:r>
              <a:r>
                <a:rPr lang="en-US" i="1" dirty="0">
                  <a:latin typeface="Times New Roman" charset="0"/>
                  <a:ea typeface="ＭＳ Ｐゴシック" charset="0"/>
                </a:rPr>
                <a:t> d</a:t>
              </a:r>
              <a:r>
                <a:rPr lang="en-US" i="1" baseline="-25000" dirty="0">
                  <a:latin typeface="Times New Roman" charset="0"/>
                  <a:ea typeface="ＭＳ Ｐゴシック" charset="0"/>
                </a:rPr>
                <a:t>13</a:t>
              </a:r>
              <a:r>
                <a:rPr lang="en-US" i="1" dirty="0">
                  <a:latin typeface="Times New Roman" charset="0"/>
                  <a:ea typeface="ＭＳ Ｐゴシック" charset="0"/>
                </a:rPr>
                <a:t> </a:t>
              </a:r>
            </a:p>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12</a:t>
              </a:r>
              <a:r>
                <a:rPr lang="en-US" i="1" dirty="0">
                  <a:latin typeface="Times New Roman" charset="0"/>
                  <a:ea typeface="ＭＳ Ｐゴシック" charset="0"/>
                </a:rPr>
                <a:t> d</a:t>
              </a:r>
              <a:r>
                <a:rPr lang="en-US" i="1" baseline="-25000" dirty="0">
                  <a:latin typeface="Times New Roman" charset="0"/>
                  <a:ea typeface="ＭＳ Ｐゴシック" charset="0"/>
                </a:rPr>
                <a:t>22</a:t>
              </a:r>
              <a:r>
                <a:rPr lang="en-US" i="1" dirty="0">
                  <a:latin typeface="Times New Roman" charset="0"/>
                  <a:ea typeface="ＭＳ Ｐゴシック" charset="0"/>
                </a:rPr>
                <a:t> d</a:t>
              </a:r>
              <a:r>
                <a:rPr lang="en-US" i="1" baseline="-25000" dirty="0">
                  <a:latin typeface="Times New Roman" charset="0"/>
                  <a:ea typeface="ＭＳ Ｐゴシック" charset="0"/>
                </a:rPr>
                <a:t>23</a:t>
              </a:r>
            </a:p>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13</a:t>
              </a:r>
              <a:r>
                <a:rPr lang="en-US" i="1" dirty="0">
                  <a:latin typeface="Times New Roman" charset="0"/>
                  <a:ea typeface="ＭＳ Ｐゴシック" charset="0"/>
                </a:rPr>
                <a:t> d</a:t>
              </a:r>
              <a:r>
                <a:rPr lang="en-US" i="1" baseline="-25000" dirty="0">
                  <a:latin typeface="Times New Roman" charset="0"/>
                  <a:ea typeface="ＭＳ Ｐゴシック" charset="0"/>
                </a:rPr>
                <a:t>23</a:t>
              </a:r>
              <a:r>
                <a:rPr lang="en-US" i="1" dirty="0">
                  <a:latin typeface="Times New Roman" charset="0"/>
                  <a:ea typeface="ＭＳ Ｐゴシック" charset="0"/>
                </a:rPr>
                <a:t> d</a:t>
              </a:r>
              <a:r>
                <a:rPr lang="en-US" i="1" baseline="-25000" dirty="0">
                  <a:latin typeface="Times New Roman" charset="0"/>
                  <a:ea typeface="ＭＳ Ｐゴシック" charset="0"/>
                </a:rPr>
                <a:t>33</a:t>
              </a:r>
            </a:p>
          </p:txBody>
        </p:sp>
        <p:sp>
          <p:nvSpPr>
            <p:cNvPr id="25" name="Text Box 12">
              <a:extLst>
                <a:ext uri="{FF2B5EF4-FFF2-40B4-BE49-F238E27FC236}">
                  <a16:creationId xmlns:a16="http://schemas.microsoft.com/office/drawing/2014/main" id="{E14311C3-76A4-3040-9966-AAA82475B2A5}"/>
                </a:ext>
              </a:extLst>
            </p:cNvPr>
            <p:cNvSpPr txBox="1">
              <a:spLocks noChangeArrowheads="1"/>
            </p:cNvSpPr>
            <p:nvPr/>
          </p:nvSpPr>
          <p:spPr bwMode="auto">
            <a:xfrm>
              <a:off x="883" y="1871"/>
              <a:ext cx="3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latin typeface="Georgia" charset="0"/>
                  <a:ea typeface="ＭＳ Ｐゴシック" charset="0"/>
                </a:rPr>
                <a:t>D</a:t>
              </a:r>
              <a:r>
                <a:rPr lang="en-US" i="1">
                  <a:latin typeface="Times New Roman" charset="0"/>
                  <a:ea typeface="ＭＳ Ｐゴシック" charset="0"/>
                </a:rPr>
                <a:t> =</a:t>
              </a:r>
            </a:p>
          </p:txBody>
        </p:sp>
        <p:sp>
          <p:nvSpPr>
            <p:cNvPr id="26" name="AutoShape 13">
              <a:extLst>
                <a:ext uri="{FF2B5EF4-FFF2-40B4-BE49-F238E27FC236}">
                  <a16:creationId xmlns:a16="http://schemas.microsoft.com/office/drawing/2014/main" id="{5405FD2E-9738-E247-B1D8-0EF2361B61D8}"/>
                </a:ext>
              </a:extLst>
            </p:cNvPr>
            <p:cNvSpPr>
              <a:spLocks/>
            </p:cNvSpPr>
            <p:nvPr/>
          </p:nvSpPr>
          <p:spPr bwMode="auto">
            <a:xfrm>
              <a:off x="1351" y="1632"/>
              <a:ext cx="104" cy="816"/>
            </a:xfrm>
            <a:prstGeom prst="leftBracket">
              <a:avLst>
                <a:gd name="adj" fmla="val 3124"/>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en-US">
                <a:latin typeface="Georgia" charset="0"/>
                <a:ea typeface="ＭＳ Ｐゴシック" charset="0"/>
              </a:endParaRPr>
            </a:p>
          </p:txBody>
        </p:sp>
        <p:sp>
          <p:nvSpPr>
            <p:cNvPr id="27" name="AutoShape 14">
              <a:extLst>
                <a:ext uri="{FF2B5EF4-FFF2-40B4-BE49-F238E27FC236}">
                  <a16:creationId xmlns:a16="http://schemas.microsoft.com/office/drawing/2014/main" id="{81F77471-BB3F-A94D-BD3F-DDE3197B8F33}"/>
                </a:ext>
              </a:extLst>
            </p:cNvPr>
            <p:cNvSpPr>
              <a:spLocks/>
            </p:cNvSpPr>
            <p:nvPr/>
          </p:nvSpPr>
          <p:spPr bwMode="auto">
            <a:xfrm rot="10800000">
              <a:off x="2392" y="1632"/>
              <a:ext cx="104" cy="816"/>
            </a:xfrm>
            <a:prstGeom prst="leftBracket">
              <a:avLst>
                <a:gd name="adj" fmla="val 3124"/>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latin typeface="Georgia" charset="0"/>
                <a:ea typeface="ＭＳ Ｐゴシック" charset="0"/>
              </a:endParaRPr>
            </a:p>
          </p:txBody>
        </p:sp>
      </p:grpSp>
    </p:spTree>
    <p:extLst>
      <p:ext uri="{BB962C8B-B14F-4D97-AF65-F5344CB8AC3E}">
        <p14:creationId xmlns:p14="http://schemas.microsoft.com/office/powerpoint/2010/main" val="452590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74971-91EC-416B-B181-AD770E1D187D}"/>
              </a:ext>
            </a:extLst>
          </p:cNvPr>
          <p:cNvSpPr>
            <a:spLocks noGrp="1"/>
          </p:cNvSpPr>
          <p:nvPr>
            <p:ph type="title"/>
          </p:nvPr>
        </p:nvSpPr>
        <p:spPr>
          <a:xfrm>
            <a:off x="1387326" y="277108"/>
            <a:ext cx="10515600" cy="1325563"/>
          </a:xfrm>
        </p:spPr>
        <p:txBody>
          <a:bodyPr/>
          <a:lstStyle/>
          <a:p>
            <a:r>
              <a:rPr lang="en-CA" dirty="0"/>
              <a:t>Limits of the Diffusion Tensor Model</a:t>
            </a:r>
          </a:p>
        </p:txBody>
      </p:sp>
      <p:sp>
        <p:nvSpPr>
          <p:cNvPr id="3" name="Content Placeholder 2">
            <a:extLst>
              <a:ext uri="{FF2B5EF4-FFF2-40B4-BE49-F238E27FC236}">
                <a16:creationId xmlns:a16="http://schemas.microsoft.com/office/drawing/2014/main" id="{0381E4AB-CE2E-44A8-843B-54A3798252C6}"/>
              </a:ext>
            </a:extLst>
          </p:cNvPr>
          <p:cNvSpPr>
            <a:spLocks noGrp="1"/>
          </p:cNvSpPr>
          <p:nvPr>
            <p:ph idx="1"/>
          </p:nvPr>
        </p:nvSpPr>
        <p:spPr/>
        <p:txBody>
          <a:bodyPr/>
          <a:lstStyle/>
          <a:p>
            <a:r>
              <a:rPr lang="en-CA" dirty="0"/>
              <a:t>Fiber Crossing</a:t>
            </a:r>
          </a:p>
        </p:txBody>
      </p:sp>
      <p:sp>
        <p:nvSpPr>
          <p:cNvPr id="6" name="Rectangle 7">
            <a:extLst>
              <a:ext uri="{FF2B5EF4-FFF2-40B4-BE49-F238E27FC236}">
                <a16:creationId xmlns:a16="http://schemas.microsoft.com/office/drawing/2014/main" id="{1CD75765-93FB-4DF5-8F68-D7A76837B97A}"/>
              </a:ext>
            </a:extLst>
          </p:cNvPr>
          <p:cNvSpPr>
            <a:spLocks/>
          </p:cNvSpPr>
          <p:nvPr>
            <p:custDataLst>
              <p:tags r:id="rId1"/>
            </p:custDataLst>
          </p:nvPr>
        </p:nvSpPr>
        <p:spPr bwMode="auto">
          <a:xfrm>
            <a:off x="6206946" y="4509337"/>
            <a:ext cx="170945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57799" bIns="0">
            <a:spAutoFit/>
          </a:bodyPr>
          <a:lstStyle>
            <a:lvl1pPr marL="57150"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algn="ctr" eaLnBrk="1" hangingPunct="1"/>
            <a:r>
              <a:rPr lang="en-US" altLang="en-US" sz="2400" dirty="0">
                <a:solidFill>
                  <a:schemeClr val="tx1"/>
                </a:solidFill>
                <a:latin typeface="Arial" panose="020B0604020202020204" pitchFamily="34" charset="0"/>
                <a:cs typeface="Arial" panose="020B0604020202020204" pitchFamily="34" charset="0"/>
                <a:sym typeface="Arial" panose="020B0604020202020204" pitchFamily="34" charset="0"/>
              </a:rPr>
              <a:t>Fiber</a:t>
            </a:r>
            <a:br>
              <a:rPr lang="en-US" altLang="en-US" sz="2400" dirty="0">
                <a:solidFill>
                  <a:schemeClr val="tx1"/>
                </a:solidFill>
                <a:latin typeface="Arial" panose="020B0604020202020204" pitchFamily="34" charset="0"/>
                <a:cs typeface="Arial" panose="020B0604020202020204" pitchFamily="34" charset="0"/>
                <a:sym typeface="Arial" panose="020B0604020202020204" pitchFamily="34" charset="0"/>
              </a:rPr>
            </a:br>
            <a:r>
              <a:rPr lang="en-US" altLang="en-US" sz="2400" dirty="0">
                <a:solidFill>
                  <a:schemeClr val="tx1"/>
                </a:solidFill>
                <a:latin typeface="Arial" panose="020B0604020202020204" pitchFamily="34" charset="0"/>
                <a:cs typeface="Arial" panose="020B0604020202020204" pitchFamily="34" charset="0"/>
                <a:sym typeface="Arial" panose="020B0604020202020204" pitchFamily="34" charset="0"/>
              </a:rPr>
              <a:t>orientations</a:t>
            </a:r>
          </a:p>
        </p:txBody>
      </p:sp>
      <p:sp>
        <p:nvSpPr>
          <p:cNvPr id="7" name="Rectangle 8">
            <a:extLst>
              <a:ext uri="{FF2B5EF4-FFF2-40B4-BE49-F238E27FC236}">
                <a16:creationId xmlns:a16="http://schemas.microsoft.com/office/drawing/2014/main" id="{DC098A5F-D6E2-4675-B075-B3DF550CC7FF}"/>
              </a:ext>
            </a:extLst>
          </p:cNvPr>
          <p:cNvSpPr>
            <a:spLocks/>
          </p:cNvSpPr>
          <p:nvPr>
            <p:custDataLst>
              <p:tags r:id="rId2"/>
            </p:custDataLst>
          </p:nvPr>
        </p:nvSpPr>
        <p:spPr bwMode="auto">
          <a:xfrm>
            <a:off x="9535634" y="4748602"/>
            <a:ext cx="10405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57799" bIns="0">
            <a:spAutoFit/>
          </a:bodyPr>
          <a:lstStyle>
            <a:lvl1pPr marL="57150"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r>
              <a:rPr lang="en-US" altLang="en-US" sz="2400" dirty="0">
                <a:solidFill>
                  <a:schemeClr val="tx1"/>
                </a:solidFill>
                <a:latin typeface="Arial" panose="020B0604020202020204" pitchFamily="34" charset="0"/>
                <a:cs typeface="Arial" panose="020B0604020202020204" pitchFamily="34" charset="0"/>
                <a:sym typeface="Arial" panose="020B0604020202020204" pitchFamily="34" charset="0"/>
              </a:rPr>
              <a:t>Tensor</a:t>
            </a:r>
          </a:p>
        </p:txBody>
      </p:sp>
      <p:pic>
        <p:nvPicPr>
          <p:cNvPr id="8" name="Picture 19">
            <a:extLst>
              <a:ext uri="{FF2B5EF4-FFF2-40B4-BE49-F238E27FC236}">
                <a16:creationId xmlns:a16="http://schemas.microsoft.com/office/drawing/2014/main" id="{E7CCD0C5-A475-4D84-A184-120B1ADFB4A5}"/>
              </a:ext>
            </a:extLst>
          </p:cNvPr>
          <p:cNvPicPr>
            <a:picLocks noChangeArrowheads="1"/>
          </p:cNvPicPr>
          <p:nvPr>
            <p:custDataLst>
              <p:tags r:id="rId3"/>
            </p:custDataLst>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a:off x="8632461" y="2057293"/>
            <a:ext cx="26098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1F7BE43C-06F2-42A4-AA32-99ED6CEE560F}"/>
              </a:ext>
            </a:extLst>
          </p:cNvPr>
          <p:cNvPicPr>
            <a:picLocks noChangeAspect="1"/>
          </p:cNvPicPr>
          <p:nvPr>
            <p:custDataLst>
              <p:tags r:id="rId4"/>
            </p:custDataLst>
          </p:nvPr>
        </p:nvPicPr>
        <p:blipFill>
          <a:blip r:embed="rId9" cstate="print"/>
          <a:stretch>
            <a:fillRect/>
          </a:stretch>
        </p:blipFill>
        <p:spPr>
          <a:xfrm>
            <a:off x="1387326" y="2584973"/>
            <a:ext cx="2960125" cy="2395968"/>
          </a:xfrm>
          <a:prstGeom prst="rect">
            <a:avLst/>
          </a:prstGeom>
        </p:spPr>
      </p:pic>
      <p:cxnSp>
        <p:nvCxnSpPr>
          <p:cNvPr id="12" name="Straight Connector 11">
            <a:extLst>
              <a:ext uri="{FF2B5EF4-FFF2-40B4-BE49-F238E27FC236}">
                <a16:creationId xmlns:a16="http://schemas.microsoft.com/office/drawing/2014/main" id="{AC58F0B5-845F-40DC-B120-2066A743A055}"/>
              </a:ext>
            </a:extLst>
          </p:cNvPr>
          <p:cNvCxnSpPr>
            <a:cxnSpLocks/>
          </p:cNvCxnSpPr>
          <p:nvPr/>
        </p:nvCxnSpPr>
        <p:spPr>
          <a:xfrm rot="-900000" flipH="1">
            <a:off x="6516508" y="2414305"/>
            <a:ext cx="1035050" cy="180340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66702146-CC1D-48DE-9EB8-10BB731F0C42}"/>
              </a:ext>
            </a:extLst>
          </p:cNvPr>
          <p:cNvCxnSpPr>
            <a:cxnSpLocks/>
          </p:cNvCxnSpPr>
          <p:nvPr/>
        </p:nvCxnSpPr>
        <p:spPr>
          <a:xfrm rot="-2100000">
            <a:off x="6132110" y="2819400"/>
            <a:ext cx="1784292" cy="1009650"/>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1AF6457B-5DF2-4108-89A7-018C2E1846E2}"/>
              </a:ext>
            </a:extLst>
          </p:cNvPr>
          <p:cNvSpPr txBox="1"/>
          <p:nvPr>
            <p:custDataLst>
              <p:tags r:id="rId5"/>
            </p:custDataLst>
          </p:nvPr>
        </p:nvSpPr>
        <p:spPr>
          <a:xfrm>
            <a:off x="1188162" y="5569372"/>
            <a:ext cx="1005414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CA" sz="2400" b="1" i="0" u="none" strike="noStrike" cap="none" spc="0" normalizeH="0" baseline="0" dirty="0">
                <a:ln>
                  <a:noFill/>
                </a:ln>
                <a:effectLst/>
                <a:uFillTx/>
                <a:latin typeface="Helvetica"/>
                <a:ea typeface="Helvetica"/>
                <a:cs typeface="Helvetica"/>
                <a:sym typeface="Helvetica"/>
              </a:rPr>
              <a:t>We estimate that </a:t>
            </a:r>
            <a:r>
              <a:rPr kumimoji="0" lang="en-CA" sz="2400" b="1" i="0" u="none" strike="noStrike" cap="none" spc="0" normalizeH="0" dirty="0">
                <a:ln>
                  <a:noFill/>
                </a:ln>
                <a:effectLst/>
                <a:uFillTx/>
                <a:latin typeface="Helvetica"/>
                <a:ea typeface="Helvetica"/>
                <a:cs typeface="Helvetica"/>
                <a:sym typeface="Helvetica"/>
              </a:rPr>
              <a:t>2/3 of voxels have more than one fiber population!</a:t>
            </a:r>
            <a:endParaRPr kumimoji="0" lang="en-CA" sz="2400" b="1" i="0" u="none" strike="noStrike" cap="none" spc="0" normalizeH="0" baseline="0" dirty="0">
              <a:ln>
                <a:noFill/>
              </a:ln>
              <a:effectLst/>
              <a:uFillTx/>
              <a:latin typeface="Helvetica"/>
              <a:ea typeface="Helvetica"/>
              <a:cs typeface="Helvetica"/>
              <a:sym typeface="Helvetica"/>
            </a:endParaRPr>
          </a:p>
        </p:txBody>
      </p:sp>
    </p:spTree>
    <p:extLst>
      <p:ext uri="{BB962C8B-B14F-4D97-AF65-F5344CB8AC3E}">
        <p14:creationId xmlns:p14="http://schemas.microsoft.com/office/powerpoint/2010/main" val="35209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creenshot 2018-11-20 17.26.13.png" descr="Screenshot 2018-11-20 17.26.13.png">
            <a:extLst>
              <a:ext uri="{FF2B5EF4-FFF2-40B4-BE49-F238E27FC236}">
                <a16:creationId xmlns:a16="http://schemas.microsoft.com/office/drawing/2014/main" id="{4A1DBC8C-987F-5444-9B81-A8138AEF5BF7}"/>
              </a:ext>
            </a:extLst>
          </p:cNvPr>
          <p:cNvPicPr>
            <a:picLocks noChangeAspect="1"/>
          </p:cNvPicPr>
          <p:nvPr/>
        </p:nvPicPr>
        <p:blipFill>
          <a:blip r:embed="rId2"/>
          <a:stretch>
            <a:fillRect/>
          </a:stretch>
        </p:blipFill>
        <p:spPr>
          <a:xfrm>
            <a:off x="1409076" y="0"/>
            <a:ext cx="9635132" cy="6858000"/>
          </a:xfrm>
          <a:prstGeom prst="rect">
            <a:avLst/>
          </a:prstGeom>
          <a:ln w="12700">
            <a:miter lim="400000"/>
          </a:ln>
        </p:spPr>
      </p:pic>
      <p:sp>
        <p:nvSpPr>
          <p:cNvPr id="8" name="Oval 7">
            <a:extLst>
              <a:ext uri="{FF2B5EF4-FFF2-40B4-BE49-F238E27FC236}">
                <a16:creationId xmlns:a16="http://schemas.microsoft.com/office/drawing/2014/main" id="{9D00500E-377C-DC43-BFDE-098313E6A6FC}"/>
              </a:ext>
            </a:extLst>
          </p:cNvPr>
          <p:cNvSpPr/>
          <p:nvPr/>
        </p:nvSpPr>
        <p:spPr>
          <a:xfrm>
            <a:off x="4581144" y="896112"/>
            <a:ext cx="1783080" cy="1764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69AA7A6-312F-EE43-A2BF-0B0B2FC81F6E}"/>
              </a:ext>
            </a:extLst>
          </p:cNvPr>
          <p:cNvSpPr/>
          <p:nvPr/>
        </p:nvSpPr>
        <p:spPr>
          <a:xfrm>
            <a:off x="4322064" y="4706112"/>
            <a:ext cx="1783080" cy="17647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6684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F368AD-1B78-9E45-83AF-C2472C853DA5}"/>
              </a:ext>
            </a:extLst>
          </p:cNvPr>
          <p:cNvPicPr>
            <a:picLocks noChangeAspect="1"/>
          </p:cNvPicPr>
          <p:nvPr/>
        </p:nvPicPr>
        <p:blipFill>
          <a:blip r:embed="rId3"/>
          <a:stretch>
            <a:fillRect/>
          </a:stretch>
        </p:blipFill>
        <p:spPr>
          <a:xfrm>
            <a:off x="617070" y="9338"/>
            <a:ext cx="10957859" cy="6848662"/>
          </a:xfrm>
          <a:prstGeom prst="rect">
            <a:avLst/>
          </a:prstGeom>
        </p:spPr>
      </p:pic>
    </p:spTree>
    <p:extLst>
      <p:ext uri="{BB962C8B-B14F-4D97-AF65-F5344CB8AC3E}">
        <p14:creationId xmlns:p14="http://schemas.microsoft.com/office/powerpoint/2010/main" val="226332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D77C8-9536-5043-8F04-D493422BDB5A}"/>
              </a:ext>
            </a:extLst>
          </p:cNvPr>
          <p:cNvSpPr>
            <a:spLocks noGrp="1"/>
          </p:cNvSpPr>
          <p:nvPr>
            <p:ph type="title"/>
          </p:nvPr>
        </p:nvSpPr>
        <p:spPr>
          <a:xfrm>
            <a:off x="2571306" y="346210"/>
            <a:ext cx="7049388" cy="646112"/>
          </a:xfrm>
        </p:spPr>
        <p:txBody>
          <a:bodyPr>
            <a:normAutofit fontScale="90000"/>
          </a:bodyPr>
          <a:lstStyle/>
          <a:p>
            <a:r>
              <a:rPr lang="en-US" altLang="en-US" dirty="0"/>
              <a:t>The many models of diffusion</a:t>
            </a:r>
          </a:p>
        </p:txBody>
      </p:sp>
      <p:sp>
        <p:nvSpPr>
          <p:cNvPr id="5" name="Oval 2">
            <a:extLst>
              <a:ext uri="{FF2B5EF4-FFF2-40B4-BE49-F238E27FC236}">
                <a16:creationId xmlns:a16="http://schemas.microsoft.com/office/drawing/2014/main" id="{7DE62E75-864A-9D41-A981-E41C28BF1FF5}"/>
              </a:ext>
            </a:extLst>
          </p:cNvPr>
          <p:cNvSpPr>
            <a:spLocks noChangeArrowheads="1"/>
          </p:cNvSpPr>
          <p:nvPr/>
        </p:nvSpPr>
        <p:spPr bwMode="auto">
          <a:xfrm>
            <a:off x="2707131" y="4416612"/>
            <a:ext cx="609600" cy="609600"/>
          </a:xfrm>
          <a:prstGeom prst="ellipse">
            <a:avLst/>
          </a:prstGeom>
          <a:solidFill>
            <a:srgbClr val="450606"/>
          </a:solidFill>
          <a:ln w="9525">
            <a:solidFill>
              <a:schemeClr val="tx1"/>
            </a:solidFill>
            <a:round/>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6" name="AutoShape 26">
            <a:extLst>
              <a:ext uri="{FF2B5EF4-FFF2-40B4-BE49-F238E27FC236}">
                <a16:creationId xmlns:a16="http://schemas.microsoft.com/office/drawing/2014/main" id="{9CDFC5FD-186B-4D4E-91E3-4833F297EB8D}"/>
              </a:ext>
            </a:extLst>
          </p:cNvPr>
          <p:cNvSpPr>
            <a:spLocks noChangeArrowheads="1"/>
          </p:cNvSpPr>
          <p:nvPr/>
        </p:nvSpPr>
        <p:spPr bwMode="auto">
          <a:xfrm rot="16200000">
            <a:off x="25245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7" name="AutoShape 27">
            <a:extLst>
              <a:ext uri="{FF2B5EF4-FFF2-40B4-BE49-F238E27FC236}">
                <a16:creationId xmlns:a16="http://schemas.microsoft.com/office/drawing/2014/main" id="{528D8DE3-EC08-AB4D-8933-49805B8C1326}"/>
              </a:ext>
            </a:extLst>
          </p:cNvPr>
          <p:cNvSpPr>
            <a:spLocks noChangeArrowheads="1"/>
          </p:cNvSpPr>
          <p:nvPr/>
        </p:nvSpPr>
        <p:spPr bwMode="auto">
          <a:xfrm rot="15095200">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8" name="AutoShape 28">
            <a:extLst>
              <a:ext uri="{FF2B5EF4-FFF2-40B4-BE49-F238E27FC236}">
                <a16:creationId xmlns:a16="http://schemas.microsoft.com/office/drawing/2014/main" id="{D8365796-F37B-3A41-899B-3D6417A4010A}"/>
              </a:ext>
            </a:extLst>
          </p:cNvPr>
          <p:cNvSpPr>
            <a:spLocks noChangeArrowheads="1"/>
          </p:cNvSpPr>
          <p:nvPr/>
        </p:nvSpPr>
        <p:spPr bwMode="auto">
          <a:xfrm rot="13874597">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9" name="AutoShape 29">
            <a:extLst>
              <a:ext uri="{FF2B5EF4-FFF2-40B4-BE49-F238E27FC236}">
                <a16:creationId xmlns:a16="http://schemas.microsoft.com/office/drawing/2014/main" id="{43B846AF-4685-0240-9281-6979E9F243F1}"/>
              </a:ext>
            </a:extLst>
          </p:cNvPr>
          <p:cNvSpPr>
            <a:spLocks noChangeArrowheads="1"/>
          </p:cNvSpPr>
          <p:nvPr/>
        </p:nvSpPr>
        <p:spPr bwMode="auto">
          <a:xfrm rot="12776050">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0" name="AutoShape 30">
            <a:extLst>
              <a:ext uri="{FF2B5EF4-FFF2-40B4-BE49-F238E27FC236}">
                <a16:creationId xmlns:a16="http://schemas.microsoft.com/office/drawing/2014/main" id="{58DDC9B4-9AEA-114A-9D9E-279A2CF43E24}"/>
              </a:ext>
            </a:extLst>
          </p:cNvPr>
          <p:cNvSpPr>
            <a:spLocks noChangeArrowheads="1"/>
          </p:cNvSpPr>
          <p:nvPr/>
        </p:nvSpPr>
        <p:spPr bwMode="auto">
          <a:xfrm rot="11767726">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1" name="AutoShape 31">
            <a:extLst>
              <a:ext uri="{FF2B5EF4-FFF2-40B4-BE49-F238E27FC236}">
                <a16:creationId xmlns:a16="http://schemas.microsoft.com/office/drawing/2014/main" id="{0F146D14-6FBE-1646-9919-BBDC133DD35C}"/>
              </a:ext>
            </a:extLst>
          </p:cNvPr>
          <p:cNvSpPr>
            <a:spLocks noChangeArrowheads="1"/>
          </p:cNvSpPr>
          <p:nvPr/>
        </p:nvSpPr>
        <p:spPr bwMode="auto">
          <a:xfrm>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2" name="AutoShape 32">
            <a:extLst>
              <a:ext uri="{FF2B5EF4-FFF2-40B4-BE49-F238E27FC236}">
                <a16:creationId xmlns:a16="http://schemas.microsoft.com/office/drawing/2014/main" id="{A6E7EEC0-C105-5D48-B5BC-F57ABF4657BF}"/>
              </a:ext>
            </a:extLst>
          </p:cNvPr>
          <p:cNvSpPr>
            <a:spLocks noChangeArrowheads="1"/>
          </p:cNvSpPr>
          <p:nvPr/>
        </p:nvSpPr>
        <p:spPr bwMode="auto">
          <a:xfrm rot="9832274" flipV="1">
            <a:off x="1918144" y="3330762"/>
            <a:ext cx="2179637" cy="168275"/>
          </a:xfrm>
          <a:prstGeom prst="leftRightArrow">
            <a:avLst>
              <a:gd name="adj1" fmla="val 50000"/>
              <a:gd name="adj2" fmla="val 259057"/>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3" name="AutoShape 33">
            <a:extLst>
              <a:ext uri="{FF2B5EF4-FFF2-40B4-BE49-F238E27FC236}">
                <a16:creationId xmlns:a16="http://schemas.microsoft.com/office/drawing/2014/main" id="{67C102F8-D088-2B40-B719-B4709BF00F83}"/>
              </a:ext>
            </a:extLst>
          </p:cNvPr>
          <p:cNvSpPr>
            <a:spLocks noChangeArrowheads="1"/>
          </p:cNvSpPr>
          <p:nvPr/>
        </p:nvSpPr>
        <p:spPr bwMode="auto">
          <a:xfrm rot="8823950" flipV="1">
            <a:off x="2524569" y="33498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4" name="AutoShape 34">
            <a:extLst>
              <a:ext uri="{FF2B5EF4-FFF2-40B4-BE49-F238E27FC236}">
                <a16:creationId xmlns:a16="http://schemas.microsoft.com/office/drawing/2014/main" id="{B4F1FAC3-3136-5C43-9FBA-CB61158880B0}"/>
              </a:ext>
            </a:extLst>
          </p:cNvPr>
          <p:cNvSpPr>
            <a:spLocks noChangeArrowheads="1"/>
          </p:cNvSpPr>
          <p:nvPr/>
        </p:nvSpPr>
        <p:spPr bwMode="auto">
          <a:xfrm rot="7725403" flipH="1">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AutoShape 35">
            <a:extLst>
              <a:ext uri="{FF2B5EF4-FFF2-40B4-BE49-F238E27FC236}">
                <a16:creationId xmlns:a16="http://schemas.microsoft.com/office/drawing/2014/main" id="{E28A29F6-AE72-554C-9CD1-369753BC9AF4}"/>
              </a:ext>
            </a:extLst>
          </p:cNvPr>
          <p:cNvSpPr>
            <a:spLocks noChangeArrowheads="1"/>
          </p:cNvSpPr>
          <p:nvPr/>
        </p:nvSpPr>
        <p:spPr bwMode="auto">
          <a:xfrm rot="6504800" flipH="1">
            <a:off x="2257075" y="3363306"/>
            <a:ext cx="1449388" cy="152400"/>
          </a:xfrm>
          <a:prstGeom prst="leftRightArrow">
            <a:avLst>
              <a:gd name="adj1" fmla="val 50000"/>
              <a:gd name="adj2" fmla="val 190208"/>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6" name="AutoShape 36">
            <a:extLst>
              <a:ext uri="{FF2B5EF4-FFF2-40B4-BE49-F238E27FC236}">
                <a16:creationId xmlns:a16="http://schemas.microsoft.com/office/drawing/2014/main" id="{29FBD30D-41BB-BA46-9505-CB5D76770364}"/>
              </a:ext>
            </a:extLst>
          </p:cNvPr>
          <p:cNvSpPr>
            <a:spLocks noChangeArrowheads="1"/>
          </p:cNvSpPr>
          <p:nvPr/>
        </p:nvSpPr>
        <p:spPr bwMode="auto">
          <a:xfrm rot="16200000">
            <a:off x="2555525" y="2020281"/>
            <a:ext cx="912812" cy="152400"/>
          </a:xfrm>
          <a:prstGeom prst="leftRightArrow">
            <a:avLst>
              <a:gd name="adj1" fmla="val 50000"/>
              <a:gd name="adj2" fmla="val 119792"/>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7" name="AutoShape 37">
            <a:extLst>
              <a:ext uri="{FF2B5EF4-FFF2-40B4-BE49-F238E27FC236}">
                <a16:creationId xmlns:a16="http://schemas.microsoft.com/office/drawing/2014/main" id="{EC1B3156-B38C-EC4E-8B11-E3A113420C87}"/>
              </a:ext>
            </a:extLst>
          </p:cNvPr>
          <p:cNvSpPr>
            <a:spLocks noChangeArrowheads="1"/>
          </p:cNvSpPr>
          <p:nvPr/>
        </p:nvSpPr>
        <p:spPr bwMode="auto">
          <a:xfrm rot="15095200">
            <a:off x="2461069" y="2006787"/>
            <a:ext cx="1068388" cy="173037"/>
          </a:xfrm>
          <a:prstGeom prst="leftRightArrow">
            <a:avLst>
              <a:gd name="adj1" fmla="val 50000"/>
              <a:gd name="adj2" fmla="val 123487"/>
            </a:avLst>
          </a:prstGeom>
          <a:solidFill>
            <a:srgbClr val="8000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8" name="AutoShape 38">
            <a:extLst>
              <a:ext uri="{FF2B5EF4-FFF2-40B4-BE49-F238E27FC236}">
                <a16:creationId xmlns:a16="http://schemas.microsoft.com/office/drawing/2014/main" id="{FDEB2F73-17CF-FE4D-9A27-ADDDE0602D21}"/>
              </a:ext>
            </a:extLst>
          </p:cNvPr>
          <p:cNvSpPr>
            <a:spLocks noChangeArrowheads="1"/>
          </p:cNvSpPr>
          <p:nvPr/>
        </p:nvSpPr>
        <p:spPr bwMode="auto">
          <a:xfrm rot="13874597">
            <a:off x="2542825" y="2020281"/>
            <a:ext cx="912812" cy="152400"/>
          </a:xfrm>
          <a:prstGeom prst="leftRightArrow">
            <a:avLst>
              <a:gd name="adj1" fmla="val 50000"/>
              <a:gd name="adj2" fmla="val 119792"/>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9" name="AutoShape 39">
            <a:extLst>
              <a:ext uri="{FF2B5EF4-FFF2-40B4-BE49-F238E27FC236}">
                <a16:creationId xmlns:a16="http://schemas.microsoft.com/office/drawing/2014/main" id="{E0CBA1EF-B0EE-3F40-A897-DD8D5E2B7B46}"/>
              </a:ext>
            </a:extLst>
          </p:cNvPr>
          <p:cNvSpPr>
            <a:spLocks noChangeArrowheads="1"/>
          </p:cNvSpPr>
          <p:nvPr/>
        </p:nvSpPr>
        <p:spPr bwMode="auto">
          <a:xfrm rot="12776050">
            <a:off x="2542031" y="2021075"/>
            <a:ext cx="914400" cy="150812"/>
          </a:xfrm>
          <a:prstGeom prst="leftRightArrow">
            <a:avLst>
              <a:gd name="adj1" fmla="val 50000"/>
              <a:gd name="adj2" fmla="val 121264"/>
            </a:avLst>
          </a:prstGeom>
          <a:solidFill>
            <a:srgbClr val="230303"/>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0" name="AutoShape 40">
            <a:extLst>
              <a:ext uri="{FF2B5EF4-FFF2-40B4-BE49-F238E27FC236}">
                <a16:creationId xmlns:a16="http://schemas.microsoft.com/office/drawing/2014/main" id="{E1BE0087-81A0-D646-AB95-FC3B205F5FD2}"/>
              </a:ext>
            </a:extLst>
          </p:cNvPr>
          <p:cNvSpPr>
            <a:spLocks noChangeArrowheads="1"/>
          </p:cNvSpPr>
          <p:nvPr/>
        </p:nvSpPr>
        <p:spPr bwMode="auto">
          <a:xfrm rot="11767726">
            <a:off x="2542031" y="20210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1" name="AutoShape 41">
            <a:extLst>
              <a:ext uri="{FF2B5EF4-FFF2-40B4-BE49-F238E27FC236}">
                <a16:creationId xmlns:a16="http://schemas.microsoft.com/office/drawing/2014/main" id="{5244FA47-FDE4-0C4B-A104-A62957DBA143}"/>
              </a:ext>
            </a:extLst>
          </p:cNvPr>
          <p:cNvSpPr>
            <a:spLocks noChangeArrowheads="1"/>
          </p:cNvSpPr>
          <p:nvPr/>
        </p:nvSpPr>
        <p:spPr bwMode="auto">
          <a:xfrm>
            <a:off x="2542031" y="20210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2" name="AutoShape 42">
            <a:extLst>
              <a:ext uri="{FF2B5EF4-FFF2-40B4-BE49-F238E27FC236}">
                <a16:creationId xmlns:a16="http://schemas.microsoft.com/office/drawing/2014/main" id="{3C634298-EA99-6048-953F-B5286C01FB85}"/>
              </a:ext>
            </a:extLst>
          </p:cNvPr>
          <p:cNvSpPr>
            <a:spLocks noChangeArrowheads="1"/>
          </p:cNvSpPr>
          <p:nvPr/>
        </p:nvSpPr>
        <p:spPr bwMode="auto">
          <a:xfrm rot="9832274" flipV="1">
            <a:off x="1902269" y="2022662"/>
            <a:ext cx="2089150" cy="165100"/>
          </a:xfrm>
          <a:prstGeom prst="leftRightArrow">
            <a:avLst>
              <a:gd name="adj1" fmla="val 50000"/>
              <a:gd name="adj2" fmla="val 253077"/>
            </a:avLst>
          </a:prstGeom>
          <a:solidFill>
            <a:srgbClr val="FFF3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3" name="AutoShape 43">
            <a:extLst>
              <a:ext uri="{FF2B5EF4-FFF2-40B4-BE49-F238E27FC236}">
                <a16:creationId xmlns:a16="http://schemas.microsoft.com/office/drawing/2014/main" id="{1C70551B-2689-5345-92ED-38D38CA99FD9}"/>
              </a:ext>
            </a:extLst>
          </p:cNvPr>
          <p:cNvSpPr>
            <a:spLocks noChangeArrowheads="1"/>
          </p:cNvSpPr>
          <p:nvPr/>
        </p:nvSpPr>
        <p:spPr bwMode="auto">
          <a:xfrm rot="8823950" flipV="1">
            <a:off x="2554731" y="20083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4" name="AutoShape 44">
            <a:extLst>
              <a:ext uri="{FF2B5EF4-FFF2-40B4-BE49-F238E27FC236}">
                <a16:creationId xmlns:a16="http://schemas.microsoft.com/office/drawing/2014/main" id="{D1647967-C29E-E14A-B600-96F2C5FFD614}"/>
              </a:ext>
            </a:extLst>
          </p:cNvPr>
          <p:cNvSpPr>
            <a:spLocks noChangeArrowheads="1"/>
          </p:cNvSpPr>
          <p:nvPr/>
        </p:nvSpPr>
        <p:spPr bwMode="auto">
          <a:xfrm rot="7725403" flipH="1">
            <a:off x="2542825" y="2020281"/>
            <a:ext cx="912812" cy="152400"/>
          </a:xfrm>
          <a:prstGeom prst="leftRightArrow">
            <a:avLst>
              <a:gd name="adj1" fmla="val 50000"/>
              <a:gd name="adj2" fmla="val 119792"/>
            </a:avLst>
          </a:prstGeom>
          <a:solidFill>
            <a:srgbClr val="450606"/>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5" name="AutoShape 45">
            <a:extLst>
              <a:ext uri="{FF2B5EF4-FFF2-40B4-BE49-F238E27FC236}">
                <a16:creationId xmlns:a16="http://schemas.microsoft.com/office/drawing/2014/main" id="{D16148F8-CA03-C848-A207-F3C78080AA04}"/>
              </a:ext>
            </a:extLst>
          </p:cNvPr>
          <p:cNvSpPr>
            <a:spLocks noChangeArrowheads="1"/>
          </p:cNvSpPr>
          <p:nvPr/>
        </p:nvSpPr>
        <p:spPr bwMode="auto">
          <a:xfrm rot="6504800" flipH="1">
            <a:off x="2288031" y="2019487"/>
            <a:ext cx="1447800" cy="152400"/>
          </a:xfrm>
          <a:prstGeom prst="leftRightArrow">
            <a:avLst>
              <a:gd name="adj1" fmla="val 50000"/>
              <a:gd name="adj2" fmla="val 190000"/>
            </a:avLst>
          </a:prstGeom>
          <a:solidFill>
            <a:srgbClr val="FF190E"/>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6" name="AutoShape 46">
            <a:extLst>
              <a:ext uri="{FF2B5EF4-FFF2-40B4-BE49-F238E27FC236}">
                <a16:creationId xmlns:a16="http://schemas.microsoft.com/office/drawing/2014/main" id="{868355CD-5BDB-9542-88CF-94E3B61A92A7}"/>
              </a:ext>
            </a:extLst>
          </p:cNvPr>
          <p:cNvSpPr>
            <a:spLocks noChangeArrowheads="1"/>
          </p:cNvSpPr>
          <p:nvPr/>
        </p:nvSpPr>
        <p:spPr bwMode="auto">
          <a:xfrm rot="9832274" flipV="1">
            <a:off x="1946719" y="4622987"/>
            <a:ext cx="2089150" cy="165100"/>
          </a:xfrm>
          <a:prstGeom prst="leftRightArrow">
            <a:avLst>
              <a:gd name="adj1" fmla="val 50000"/>
              <a:gd name="adj2" fmla="val 253077"/>
            </a:avLst>
          </a:prstGeom>
          <a:solidFill>
            <a:srgbClr val="FFF3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7" name="AutoShape 47">
            <a:extLst>
              <a:ext uri="{FF2B5EF4-FFF2-40B4-BE49-F238E27FC236}">
                <a16:creationId xmlns:a16="http://schemas.microsoft.com/office/drawing/2014/main" id="{FA67ADB4-1057-BE4B-A77F-99B039DB13F3}"/>
              </a:ext>
            </a:extLst>
          </p:cNvPr>
          <p:cNvSpPr>
            <a:spLocks noChangeArrowheads="1"/>
          </p:cNvSpPr>
          <p:nvPr/>
        </p:nvSpPr>
        <p:spPr bwMode="auto">
          <a:xfrm rot="6504800" flipH="1">
            <a:off x="2288825" y="4620606"/>
            <a:ext cx="1446212" cy="152400"/>
          </a:xfrm>
          <a:prstGeom prst="leftRightArrow">
            <a:avLst>
              <a:gd name="adj1" fmla="val 50000"/>
              <a:gd name="adj2" fmla="val 189792"/>
            </a:avLst>
          </a:prstGeom>
          <a:solidFill>
            <a:srgbClr val="FF190E"/>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8" name="AutoShape 48">
            <a:extLst>
              <a:ext uri="{FF2B5EF4-FFF2-40B4-BE49-F238E27FC236}">
                <a16:creationId xmlns:a16="http://schemas.microsoft.com/office/drawing/2014/main" id="{51E256AA-A8AC-8D47-B953-9D5D9365D1CA}"/>
              </a:ext>
            </a:extLst>
          </p:cNvPr>
          <p:cNvSpPr>
            <a:spLocks noChangeArrowheads="1"/>
          </p:cNvSpPr>
          <p:nvPr/>
        </p:nvSpPr>
        <p:spPr bwMode="auto">
          <a:xfrm rot="8259370" flipV="1">
            <a:off x="2283269" y="5680262"/>
            <a:ext cx="1384300" cy="142875"/>
          </a:xfrm>
          <a:prstGeom prst="leftRightArrow">
            <a:avLst>
              <a:gd name="adj1" fmla="val 50000"/>
              <a:gd name="adj2" fmla="val 193778"/>
            </a:avLst>
          </a:prstGeom>
          <a:solidFill>
            <a:srgbClr val="FFA522">
              <a:alpha val="9000"/>
            </a:srgbClr>
          </a:solidFill>
          <a:ln w="9525">
            <a:solidFill>
              <a:schemeClr val="tx1">
                <a:alpha val="44000"/>
              </a:schemeClr>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graphicFrame>
        <p:nvGraphicFramePr>
          <p:cNvPr id="29" name="Group 4">
            <a:extLst>
              <a:ext uri="{FF2B5EF4-FFF2-40B4-BE49-F238E27FC236}">
                <a16:creationId xmlns:a16="http://schemas.microsoft.com/office/drawing/2014/main" id="{BAB48963-D3EC-D143-BF18-6CA422202A9D}"/>
              </a:ext>
            </a:extLst>
          </p:cNvPr>
          <p:cNvGraphicFramePr>
            <a:graphicFrameLocks noGrp="1"/>
          </p:cNvGraphicFramePr>
          <p:nvPr>
            <p:extLst>
              <p:ext uri="{D42A27DB-BD31-4B8C-83A1-F6EECF244321}">
                <p14:modId xmlns:p14="http://schemas.microsoft.com/office/powerpoint/2010/main" val="1614064666"/>
              </p:ext>
            </p:extLst>
          </p:nvPr>
        </p:nvGraphicFramePr>
        <p:xfrm>
          <a:off x="4224781" y="1521012"/>
          <a:ext cx="5395913" cy="4713288"/>
        </p:xfrm>
        <a:graphic>
          <a:graphicData uri="http://schemas.openxmlformats.org/drawingml/2006/table">
            <a:tbl>
              <a:tblPr/>
              <a:tblGrid>
                <a:gridCol w="5395913">
                  <a:extLst>
                    <a:ext uri="{9D8B030D-6E8A-4147-A177-3AD203B41FA5}">
                      <a16:colId xmlns:a16="http://schemas.microsoft.com/office/drawing/2014/main" val="20000"/>
                    </a:ext>
                  </a:extLst>
                </a:gridCol>
              </a:tblGrid>
              <a:tr h="12773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Variable number of fiber populations: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Probability distribution of fiber populations at different diffusion orientations </a:t>
                      </a:r>
                      <a:r>
                        <a:rPr kumimoji="0" lang="en-US" sz="1400" b="0" i="1" u="none" strike="noStrike" cap="none" normalizeH="0" baseline="0" dirty="0">
                          <a:ln>
                            <a:noFill/>
                          </a:ln>
                          <a:solidFill>
                            <a:schemeClr val="tx1"/>
                          </a:solidFill>
                          <a:effectLst/>
                          <a:latin typeface="Georgia" charset="0"/>
                          <a:ea typeface="ＭＳ Ｐゴシック" charset="0"/>
                          <a:cs typeface="ＭＳ Ｐゴシック" charset="0"/>
                        </a:rPr>
                        <a:t>and</a:t>
                      </a: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 magnitude (FOD, diffusion spectrum)</a:t>
                      </a:r>
                      <a:endPar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endParaRP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1187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Orientation distribution function (ODF):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Probability distribution of spin diffusion (orientation only)</a:t>
                      </a:r>
                      <a:endPar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endParaRP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11429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Fixed number of fiber populations: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Diffusion orientation and magnitude for N compartments (mixture of tensors, ball-and-stick, </a:t>
                      </a:r>
                      <a:r>
                        <a:rPr kumimoji="0" lang="en-US" sz="1400" b="0" i="1" u="none" strike="noStrike" cap="none" normalizeH="0" baseline="0" dirty="0">
                          <a:ln>
                            <a:noFill/>
                          </a:ln>
                          <a:solidFill>
                            <a:schemeClr val="tx1"/>
                          </a:solidFill>
                          <a:effectLst/>
                          <a:latin typeface="Georgia" charset="0"/>
                          <a:ea typeface="ＭＳ Ｐゴシック" charset="0"/>
                          <a:cs typeface="ＭＳ Ｐゴシック" charset="0"/>
                        </a:rPr>
                        <a:t>etc.</a:t>
                      </a: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a:t>
                      </a: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11056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65000"/>
                            </a:schemeClr>
                          </a:solidFill>
                          <a:effectLst/>
                          <a:latin typeface="Georgia" charset="0"/>
                          <a:ea typeface="ＭＳ Ｐゴシック" charset="0"/>
                          <a:cs typeface="ＭＳ Ｐゴシック" charset="0"/>
                        </a:rPr>
                        <a:t>Tensor: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65000"/>
                            </a:schemeClr>
                          </a:solidFill>
                          <a:effectLst/>
                          <a:latin typeface="Georgia" charset="0"/>
                          <a:ea typeface="ＭＳ Ｐゴシック" charset="0"/>
                          <a:cs typeface="ＭＳ Ｐゴシック" charset="0"/>
                        </a:rPr>
                        <a:t>Single diffusion orientation and magnitude</a:t>
                      </a: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37968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A03597-2F98-3E41-95DB-BEC6AB22B849}"/>
              </a:ext>
            </a:extLst>
          </p:cNvPr>
          <p:cNvSpPr>
            <a:spLocks noGrp="1" noChangeArrowheads="1"/>
          </p:cNvSpPr>
          <p:nvPr>
            <p:ph type="title"/>
          </p:nvPr>
        </p:nvSpPr>
        <p:spPr>
          <a:xfrm>
            <a:off x="2216271" y="694329"/>
            <a:ext cx="9130996" cy="641350"/>
          </a:xfrm>
        </p:spPr>
        <p:txBody>
          <a:bodyPr>
            <a:normAutofit fontScale="90000"/>
          </a:bodyPr>
          <a:lstStyle/>
          <a:p>
            <a:pPr eaLnBrk="1" hangingPunct="1"/>
            <a:r>
              <a:rPr lang="en-US" altLang="en-US" dirty="0"/>
              <a:t>White-matter imaging as a study of microstructural </a:t>
            </a:r>
            <a:r>
              <a:rPr lang="en-US" altLang="en-US" i="1" dirty="0"/>
              <a:t>connectivity</a:t>
            </a:r>
          </a:p>
        </p:txBody>
      </p:sp>
      <p:sp>
        <p:nvSpPr>
          <p:cNvPr id="5" name="Rectangle 4">
            <a:extLst>
              <a:ext uri="{FF2B5EF4-FFF2-40B4-BE49-F238E27FC236}">
                <a16:creationId xmlns:a16="http://schemas.microsoft.com/office/drawing/2014/main" id="{5395228B-5A40-CD4A-A6EC-12D89D786BD5}"/>
              </a:ext>
            </a:extLst>
          </p:cNvPr>
          <p:cNvSpPr txBox="1">
            <a:spLocks noChangeArrowheads="1"/>
          </p:cNvSpPr>
          <p:nvPr/>
        </p:nvSpPr>
        <p:spPr>
          <a:xfrm>
            <a:off x="3457623" y="2109437"/>
            <a:ext cx="3517182" cy="5105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sz="1800" dirty="0"/>
              <a:t>Axons measure ~</a:t>
            </a:r>
            <a:r>
              <a:rPr lang="en-US" altLang="en-US" sz="1800" dirty="0">
                <a:sym typeface="Symbol" pitchFamily="2" charset="2"/>
              </a:rPr>
              <a:t>m in width</a:t>
            </a:r>
          </a:p>
          <a:p>
            <a:r>
              <a:rPr lang="en-US" altLang="en-US" sz="1800" dirty="0">
                <a:sym typeface="Symbol" pitchFamily="2" charset="2"/>
              </a:rPr>
              <a:t>They group together in bundles that traverse the white matter</a:t>
            </a:r>
          </a:p>
          <a:p>
            <a:r>
              <a:rPr lang="en-US" altLang="en-US" sz="1800" dirty="0"/>
              <a:t>We cannot image individual axons but we can image </a:t>
            </a:r>
            <a:r>
              <a:rPr lang="en-US" altLang="en-US" sz="1800" i="1" dirty="0"/>
              <a:t>bundles</a:t>
            </a:r>
            <a:r>
              <a:rPr lang="en-US" altLang="en-US" sz="1800" dirty="0"/>
              <a:t> (i.e. and more broadly </a:t>
            </a:r>
            <a:r>
              <a:rPr lang="en-US" altLang="en-US" sz="1800" i="1" dirty="0"/>
              <a:t>fascicles</a:t>
            </a:r>
            <a:r>
              <a:rPr lang="en-US" altLang="en-US" sz="1800" dirty="0"/>
              <a:t>) with </a:t>
            </a:r>
            <a:r>
              <a:rPr lang="en-US" altLang="en-US" sz="1800" dirty="0" err="1"/>
              <a:t>dMRI</a:t>
            </a:r>
            <a:endParaRPr lang="en-US" altLang="en-US" sz="1800" dirty="0"/>
          </a:p>
          <a:p>
            <a:r>
              <a:rPr lang="en-US" altLang="en-US" sz="1800" dirty="0"/>
              <a:t>Useful in studying neurodegenerative diseases, stroke, aging, development…</a:t>
            </a:r>
          </a:p>
        </p:txBody>
      </p:sp>
      <p:pic>
        <p:nvPicPr>
          <p:cNvPr id="6" name="Picture 6" descr="01_neurons">
            <a:extLst>
              <a:ext uri="{FF2B5EF4-FFF2-40B4-BE49-F238E27FC236}">
                <a16:creationId xmlns:a16="http://schemas.microsoft.com/office/drawing/2014/main" id="{471B69E2-3652-154D-BD28-9B12F72FE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212" b="1613"/>
          <a:stretch>
            <a:fillRect/>
          </a:stretch>
        </p:blipFill>
        <p:spPr bwMode="auto">
          <a:xfrm>
            <a:off x="1576266" y="1952977"/>
            <a:ext cx="1765832" cy="401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16FBBD68-7692-4249-904D-32B80364C577}"/>
              </a:ext>
            </a:extLst>
          </p:cNvPr>
          <p:cNvPicPr>
            <a:picLocks noChangeAspect="1"/>
          </p:cNvPicPr>
          <p:nvPr/>
        </p:nvPicPr>
        <p:blipFill>
          <a:blip r:embed="rId4"/>
          <a:stretch>
            <a:fillRect/>
          </a:stretch>
        </p:blipFill>
        <p:spPr>
          <a:xfrm>
            <a:off x="7394941" y="2109437"/>
            <a:ext cx="4142171" cy="3424868"/>
          </a:xfrm>
          <a:prstGeom prst="rect">
            <a:avLst/>
          </a:prstGeom>
        </p:spPr>
      </p:pic>
      <p:sp>
        <p:nvSpPr>
          <p:cNvPr id="12" name="Curved Up Arrow 11">
            <a:extLst>
              <a:ext uri="{FF2B5EF4-FFF2-40B4-BE49-F238E27FC236}">
                <a16:creationId xmlns:a16="http://schemas.microsoft.com/office/drawing/2014/main" id="{C1BAF744-F52D-5D4D-B460-FB1E9DE9B29C}"/>
              </a:ext>
            </a:extLst>
          </p:cNvPr>
          <p:cNvSpPr/>
          <p:nvPr/>
        </p:nvSpPr>
        <p:spPr>
          <a:xfrm rot="21404805">
            <a:off x="2435931" y="5894696"/>
            <a:ext cx="7355487" cy="8922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A4FBFF-CE19-F441-BCAB-A74F4EA1035D}"/>
                  </a:ext>
                </a:extLst>
              </p:cNvPr>
              <p:cNvSpPr txBox="1"/>
              <p:nvPr/>
            </p:nvSpPr>
            <p:spPr>
              <a:xfrm>
                <a:off x="4773087" y="6176872"/>
                <a:ext cx="200868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8FA4FBFF-CE19-F441-BCAB-A74F4EA1035D}"/>
                  </a:ext>
                </a:extLst>
              </p:cNvPr>
              <p:cNvSpPr txBox="1">
                <a:spLocks noRot="1" noChangeAspect="1" noMove="1" noResize="1" noEditPoints="1" noAdjustHandles="1" noChangeArrowheads="1" noChangeShapeType="1" noTextEdit="1"/>
              </p:cNvSpPr>
              <p:nvPr/>
            </p:nvSpPr>
            <p:spPr>
              <a:xfrm>
                <a:off x="4773087" y="6176872"/>
                <a:ext cx="2008682"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06AF37-BC5D-7B48-B808-A815220DB1B8}"/>
                  </a:ext>
                </a:extLst>
              </p:cNvPr>
              <p:cNvSpPr txBox="1"/>
              <p:nvPr/>
            </p:nvSpPr>
            <p:spPr>
              <a:xfrm>
                <a:off x="9002975" y="5623973"/>
                <a:ext cx="200868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4" name="TextBox 13">
                <a:extLst>
                  <a:ext uri="{FF2B5EF4-FFF2-40B4-BE49-F238E27FC236}">
                    <a16:creationId xmlns:a16="http://schemas.microsoft.com/office/drawing/2014/main" id="{E406AF37-BC5D-7B48-B808-A815220DB1B8}"/>
                  </a:ext>
                </a:extLst>
              </p:cNvPr>
              <p:cNvSpPr txBox="1">
                <a:spLocks noRot="1" noChangeAspect="1" noMove="1" noResize="1" noEditPoints="1" noAdjustHandles="1" noChangeArrowheads="1" noChangeShapeType="1" noTextEdit="1"/>
              </p:cNvSpPr>
              <p:nvPr/>
            </p:nvSpPr>
            <p:spPr>
              <a:xfrm>
                <a:off x="9002975" y="5623973"/>
                <a:ext cx="2008682"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83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breCrossings.png" descr="FibreCrossings.png">
            <a:extLst>
              <a:ext uri="{FF2B5EF4-FFF2-40B4-BE49-F238E27FC236}">
                <a16:creationId xmlns:a16="http://schemas.microsoft.com/office/drawing/2014/main" id="{D65F7C5E-A952-6345-A7B1-91F303BF62F7}"/>
              </a:ext>
            </a:extLst>
          </p:cNvPr>
          <p:cNvPicPr>
            <a:picLocks noChangeAspect="1"/>
          </p:cNvPicPr>
          <p:nvPr/>
        </p:nvPicPr>
        <p:blipFill>
          <a:blip r:embed="rId3"/>
          <a:stretch>
            <a:fillRect/>
          </a:stretch>
        </p:blipFill>
        <p:spPr>
          <a:xfrm>
            <a:off x="1858780" y="380946"/>
            <a:ext cx="8681675" cy="5787784"/>
          </a:xfrm>
          <a:prstGeom prst="rect">
            <a:avLst/>
          </a:prstGeom>
          <a:ln w="12700">
            <a:miter lim="400000"/>
          </a:ln>
        </p:spPr>
      </p:pic>
    </p:spTree>
    <p:extLst>
      <p:ext uri="{BB962C8B-B14F-4D97-AF65-F5344CB8AC3E}">
        <p14:creationId xmlns:p14="http://schemas.microsoft.com/office/powerpoint/2010/main" val="2953298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5" descr="illustration_ODF">
            <a:extLst>
              <a:ext uri="{FF2B5EF4-FFF2-40B4-BE49-F238E27FC236}">
                <a16:creationId xmlns:a16="http://schemas.microsoft.com/office/drawing/2014/main" id="{E9856E3E-AF6E-4449-A1D2-2DCCA0EBF109}"/>
              </a:ext>
            </a:extLst>
          </p:cNvPr>
          <p:cNvPicPr>
            <a:picLocks noChangeAspect="1" noChangeArrowheads="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8357489" y="2139599"/>
            <a:ext cx="1992819" cy="285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 descr="illustration_response">
            <a:extLst>
              <a:ext uri="{FF2B5EF4-FFF2-40B4-BE49-F238E27FC236}">
                <a16:creationId xmlns:a16="http://schemas.microsoft.com/office/drawing/2014/main" id="{5D6644F3-3BC5-4634-9CFF-D3342B7F451F}"/>
              </a:ext>
            </a:extLst>
          </p:cNvPr>
          <p:cNvPicPr>
            <a:picLocks noChangeAspect="1" noChangeArrowheads="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099590" y="2199456"/>
            <a:ext cx="1992819" cy="2857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illustration_signal">
            <a:extLst>
              <a:ext uri="{FF2B5EF4-FFF2-40B4-BE49-F238E27FC236}">
                <a16:creationId xmlns:a16="http://schemas.microsoft.com/office/drawing/2014/main" id="{54AAF450-C7EC-4438-B11C-B43EF3BCCAE1}"/>
              </a:ext>
            </a:extLst>
          </p:cNvPr>
          <p:cNvPicPr>
            <a:picLocks noChangeAspect="1" noChangeArrowheads="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1684122" y="2193027"/>
            <a:ext cx="1934206" cy="277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5F8A141-0A47-4550-9772-D24422580446}"/>
              </a:ext>
            </a:extLst>
          </p:cNvPr>
          <p:cNvSpPr>
            <a:spLocks noGrp="1"/>
          </p:cNvSpPr>
          <p:nvPr>
            <p:ph type="title"/>
          </p:nvPr>
        </p:nvSpPr>
        <p:spPr>
          <a:xfrm>
            <a:off x="174397" y="113266"/>
            <a:ext cx="12017603" cy="1478570"/>
          </a:xfrm>
        </p:spPr>
        <p:txBody>
          <a:bodyPr/>
          <a:lstStyle/>
          <a:p>
            <a:r>
              <a:rPr lang="en-CA" dirty="0"/>
              <a:t>Fiber Orientation Distribution function (FOD)</a:t>
            </a:r>
          </a:p>
        </p:txBody>
      </p:sp>
      <p:sp>
        <p:nvSpPr>
          <p:cNvPr id="3" name="Content Placeholder 2">
            <a:extLst>
              <a:ext uri="{FF2B5EF4-FFF2-40B4-BE49-F238E27FC236}">
                <a16:creationId xmlns:a16="http://schemas.microsoft.com/office/drawing/2014/main" id="{FF152AA9-381B-48CE-A69D-BA4073F4A843}"/>
              </a:ext>
            </a:extLst>
          </p:cNvPr>
          <p:cNvSpPr>
            <a:spLocks noGrp="1"/>
          </p:cNvSpPr>
          <p:nvPr>
            <p:ph idx="1"/>
          </p:nvPr>
        </p:nvSpPr>
        <p:spPr>
          <a:xfrm>
            <a:off x="1331260" y="1446646"/>
            <a:ext cx="9905999" cy="3541714"/>
          </a:xfrm>
        </p:spPr>
        <p:txBody>
          <a:bodyPr/>
          <a:lstStyle/>
          <a:p>
            <a:r>
              <a:rPr lang="en-CA" dirty="0"/>
              <a:t>Constrained Spherical Deconvolution (CSD) </a:t>
            </a:r>
            <a:r>
              <a:rPr lang="en-US" sz="1600" dirty="0"/>
              <a:t>(</a:t>
            </a:r>
            <a:r>
              <a:rPr lang="en-US" sz="1600" i="1" dirty="0" err="1"/>
              <a:t>Tournier</a:t>
            </a:r>
            <a:r>
              <a:rPr lang="en-US" sz="1600" i="1" dirty="0"/>
              <a:t> et al., 2004</a:t>
            </a:r>
            <a:r>
              <a:rPr lang="en-US" sz="1600" dirty="0"/>
              <a:t>) </a:t>
            </a:r>
            <a:endParaRPr lang="en-CA" sz="1600" dirty="0"/>
          </a:p>
        </p:txBody>
      </p:sp>
      <p:grpSp>
        <p:nvGrpSpPr>
          <p:cNvPr id="6" name="Group 5">
            <a:extLst>
              <a:ext uri="{FF2B5EF4-FFF2-40B4-BE49-F238E27FC236}">
                <a16:creationId xmlns:a16="http://schemas.microsoft.com/office/drawing/2014/main" id="{A9C8D412-031F-4E8E-A477-E6ABCB76D99B}"/>
              </a:ext>
            </a:extLst>
          </p:cNvPr>
          <p:cNvGrpSpPr>
            <a:grpSpLocks noChangeAspect="1"/>
          </p:cNvGrpSpPr>
          <p:nvPr/>
        </p:nvGrpSpPr>
        <p:grpSpPr>
          <a:xfrm>
            <a:off x="2065127" y="2836440"/>
            <a:ext cx="7822552" cy="3608918"/>
            <a:chOff x="1332765" y="2217122"/>
            <a:chExt cx="6523347" cy="3009532"/>
          </a:xfrm>
        </p:grpSpPr>
        <p:grpSp>
          <p:nvGrpSpPr>
            <p:cNvPr id="7" name="Group 6">
              <a:extLst>
                <a:ext uri="{FF2B5EF4-FFF2-40B4-BE49-F238E27FC236}">
                  <a16:creationId xmlns:a16="http://schemas.microsoft.com/office/drawing/2014/main" id="{018CF99B-EA0A-4E63-B862-CF23726F3637}"/>
                </a:ext>
              </a:extLst>
            </p:cNvPr>
            <p:cNvGrpSpPr/>
            <p:nvPr/>
          </p:nvGrpSpPr>
          <p:grpSpPr>
            <a:xfrm>
              <a:off x="2917631" y="2217122"/>
              <a:ext cx="3408559" cy="1020463"/>
              <a:chOff x="2361460" y="2060551"/>
              <a:chExt cx="3408559" cy="1020463"/>
            </a:xfrm>
          </p:grpSpPr>
          <p:sp>
            <p:nvSpPr>
              <p:cNvPr id="17" name="Text Box 8">
                <a:extLst>
                  <a:ext uri="{FF2B5EF4-FFF2-40B4-BE49-F238E27FC236}">
                    <a16:creationId xmlns:a16="http://schemas.microsoft.com/office/drawing/2014/main" id="{20507866-35C0-45CB-90F8-B3A72CF3BED7}"/>
                  </a:ext>
                </a:extLst>
              </p:cNvPr>
              <p:cNvSpPr txBox="1">
                <a:spLocks noChangeAspect="1" noChangeArrowheads="1"/>
              </p:cNvSpPr>
              <p:nvPr/>
            </p:nvSpPr>
            <p:spPr bwMode="auto">
              <a:xfrm>
                <a:off x="2361460" y="2060551"/>
                <a:ext cx="661649" cy="1007763"/>
              </a:xfrm>
              <a:prstGeom prst="rect">
                <a:avLst/>
              </a:prstGeom>
              <a:noFill/>
              <a:ln w="50800">
                <a:noFill/>
                <a:miter lim="800000"/>
                <a:headEnd/>
                <a:tailEnd/>
              </a:ln>
            </p:spPr>
            <p:txBody>
              <a:bodyPr wrap="square">
                <a:spAutoFit/>
              </a:bodyPr>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r>
                  <a:rPr lang="en-US" altLang="en-US" sz="7253" dirty="0">
                    <a:solidFill>
                      <a:schemeClr val="tx1"/>
                    </a:solidFill>
                    <a:sym typeface="Symbol" panose="05050102010706020507" pitchFamily="18" charset="2"/>
                  </a:rPr>
                  <a:t></a:t>
                </a:r>
                <a:endParaRPr lang="en-US" altLang="en-US" sz="7253" dirty="0">
                  <a:solidFill>
                    <a:schemeClr val="tx1"/>
                  </a:solidFill>
                </a:endParaRPr>
              </a:p>
            </p:txBody>
          </p:sp>
          <p:sp>
            <p:nvSpPr>
              <p:cNvPr id="18" name="Text Box 9">
                <a:extLst>
                  <a:ext uri="{FF2B5EF4-FFF2-40B4-BE49-F238E27FC236}">
                    <a16:creationId xmlns:a16="http://schemas.microsoft.com/office/drawing/2014/main" id="{F7E5448C-14F6-4BEF-9B20-8AE775BE18D3}"/>
                  </a:ext>
                </a:extLst>
              </p:cNvPr>
              <p:cNvSpPr txBox="1">
                <a:spLocks noChangeAspect="1" noChangeArrowheads="1"/>
              </p:cNvSpPr>
              <p:nvPr/>
            </p:nvSpPr>
            <p:spPr bwMode="auto">
              <a:xfrm>
                <a:off x="5215330" y="2073251"/>
                <a:ext cx="554689" cy="100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a:spAutoFit/>
              </a:bodyPr>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r>
                  <a:rPr lang="en-GB" altLang="en-US" sz="7253" dirty="0">
                    <a:solidFill>
                      <a:schemeClr val="tx1"/>
                    </a:solidFill>
                    <a:sym typeface="Symbol" panose="05050102010706020507" pitchFamily="18" charset="2"/>
                  </a:rPr>
                  <a:t>=</a:t>
                </a:r>
                <a:endParaRPr lang="en-US" altLang="en-US" sz="7253" dirty="0">
                  <a:solidFill>
                    <a:schemeClr val="tx1"/>
                  </a:solidFill>
                </a:endParaRPr>
              </a:p>
            </p:txBody>
          </p:sp>
        </p:grpSp>
        <p:sp>
          <p:nvSpPr>
            <p:cNvPr id="8" name="TextBox 7">
              <a:extLst>
                <a:ext uri="{FF2B5EF4-FFF2-40B4-BE49-F238E27FC236}">
                  <a16:creationId xmlns:a16="http://schemas.microsoft.com/office/drawing/2014/main" id="{93232188-08D0-4441-954C-7502202D9565}"/>
                </a:ext>
              </a:extLst>
            </p:cNvPr>
            <p:cNvSpPr txBox="1"/>
            <p:nvPr/>
          </p:nvSpPr>
          <p:spPr>
            <a:xfrm>
              <a:off x="3803018" y="4685411"/>
              <a:ext cx="1601717" cy="538985"/>
            </a:xfrm>
            <a:prstGeom prst="rect">
              <a:avLst/>
            </a:prstGeom>
            <a:noFill/>
          </p:spPr>
          <p:txBody>
            <a:bodyPr wrap="none" rtlCol="0">
              <a:spAutoFit/>
            </a:bodyPr>
            <a:lstStyle/>
            <a:p>
              <a:pPr algn="ctr"/>
              <a:r>
                <a:rPr lang="en-CA" b="1" dirty="0"/>
                <a:t>Single fiber Signal</a:t>
              </a:r>
              <a:br>
                <a:rPr lang="en-CA" b="1" dirty="0"/>
              </a:br>
              <a:r>
                <a:rPr lang="en-CA" b="1" dirty="0"/>
                <a:t>(Response)</a:t>
              </a:r>
            </a:p>
          </p:txBody>
        </p:sp>
        <p:cxnSp>
          <p:nvCxnSpPr>
            <p:cNvPr id="9" name="Straight Arrow Connector 8">
              <a:extLst>
                <a:ext uri="{FF2B5EF4-FFF2-40B4-BE49-F238E27FC236}">
                  <a16:creationId xmlns:a16="http://schemas.microsoft.com/office/drawing/2014/main" id="{80E48058-7199-4705-B5F1-9C9D3D01F0DA}"/>
                </a:ext>
              </a:extLst>
            </p:cNvPr>
            <p:cNvCxnSpPr>
              <a:cxnSpLocks/>
            </p:cNvCxnSpPr>
            <p:nvPr/>
          </p:nvCxnSpPr>
          <p:spPr>
            <a:xfrm flipH="1" flipV="1">
              <a:off x="4603879" y="4069202"/>
              <a:ext cx="1" cy="6637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63CC4E-884C-4718-8203-76842209628D}"/>
                </a:ext>
              </a:extLst>
            </p:cNvPr>
            <p:cNvSpPr txBox="1"/>
            <p:nvPr/>
          </p:nvSpPr>
          <p:spPr>
            <a:xfrm>
              <a:off x="6771191" y="4635467"/>
              <a:ext cx="1084921" cy="538985"/>
            </a:xfrm>
            <a:prstGeom prst="rect">
              <a:avLst/>
            </a:prstGeom>
            <a:noFill/>
          </p:spPr>
          <p:txBody>
            <a:bodyPr wrap="none" rtlCol="0">
              <a:spAutoFit/>
            </a:bodyPr>
            <a:lstStyle/>
            <a:p>
              <a:pPr algn="ctr"/>
              <a:r>
                <a:rPr lang="en-CA" b="1" dirty="0"/>
                <a:t>Fiber </a:t>
              </a:r>
              <a:br>
                <a:rPr lang="en-CA" b="1" dirty="0"/>
              </a:br>
              <a:r>
                <a:rPr lang="en-CA" b="1" dirty="0"/>
                <a:t>distribution</a:t>
              </a:r>
            </a:p>
          </p:txBody>
        </p:sp>
        <p:cxnSp>
          <p:nvCxnSpPr>
            <p:cNvPr id="11" name="Straight Arrow Connector 10">
              <a:extLst>
                <a:ext uri="{FF2B5EF4-FFF2-40B4-BE49-F238E27FC236}">
                  <a16:creationId xmlns:a16="http://schemas.microsoft.com/office/drawing/2014/main" id="{D9C901B8-EFE3-4A5E-B15F-0D7128CBA701}"/>
                </a:ext>
              </a:extLst>
            </p:cNvPr>
            <p:cNvCxnSpPr>
              <a:cxnSpLocks/>
              <a:stCxn id="10" idx="0"/>
            </p:cNvCxnSpPr>
            <p:nvPr/>
          </p:nvCxnSpPr>
          <p:spPr>
            <a:xfrm flipV="1">
              <a:off x="7313653" y="4011641"/>
              <a:ext cx="0" cy="6238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89F083-D9FD-415A-B946-FA7B44FFC7C9}"/>
                </a:ext>
              </a:extLst>
            </p:cNvPr>
            <p:cNvSpPr txBox="1"/>
            <p:nvPr/>
          </p:nvSpPr>
          <p:spPr>
            <a:xfrm>
              <a:off x="1332765" y="4687669"/>
              <a:ext cx="800457" cy="538985"/>
            </a:xfrm>
            <a:prstGeom prst="rect">
              <a:avLst/>
            </a:prstGeom>
            <a:noFill/>
          </p:spPr>
          <p:txBody>
            <a:bodyPr wrap="none" rtlCol="0">
              <a:spAutoFit/>
            </a:bodyPr>
            <a:lstStyle/>
            <a:p>
              <a:pPr algn="ctr"/>
              <a:r>
                <a:rPr lang="en-CA" b="1" dirty="0"/>
                <a:t>DW-MRI</a:t>
              </a:r>
              <a:br>
                <a:rPr lang="en-CA" b="1" dirty="0"/>
              </a:br>
              <a:r>
                <a:rPr lang="en-CA" b="1" dirty="0"/>
                <a:t>Signal</a:t>
              </a:r>
            </a:p>
          </p:txBody>
        </p:sp>
        <p:cxnSp>
          <p:nvCxnSpPr>
            <p:cNvPr id="13" name="Straight Arrow Connector 12">
              <a:extLst>
                <a:ext uri="{FF2B5EF4-FFF2-40B4-BE49-F238E27FC236}">
                  <a16:creationId xmlns:a16="http://schemas.microsoft.com/office/drawing/2014/main" id="{E327FF3E-BA67-46AD-BB85-7C5F147CC4A4}"/>
                </a:ext>
              </a:extLst>
            </p:cNvPr>
            <p:cNvCxnSpPr>
              <a:cxnSpLocks/>
              <a:stCxn id="12" idx="0"/>
            </p:cNvCxnSpPr>
            <p:nvPr/>
          </p:nvCxnSpPr>
          <p:spPr>
            <a:xfrm flipH="1" flipV="1">
              <a:off x="1732993" y="3993746"/>
              <a:ext cx="1" cy="6939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145626E1-6536-4212-9F85-6BE7C56E93F7}"/>
              </a:ext>
            </a:extLst>
          </p:cNvPr>
          <p:cNvSpPr txBox="1"/>
          <p:nvPr/>
        </p:nvSpPr>
        <p:spPr>
          <a:xfrm>
            <a:off x="4672133" y="2976576"/>
            <a:ext cx="378630" cy="369332"/>
          </a:xfrm>
          <a:prstGeom prst="rect">
            <a:avLst/>
          </a:prstGeom>
          <a:noFill/>
        </p:spPr>
        <p:txBody>
          <a:bodyPr wrap="none" rtlCol="0">
            <a:spAutoFit/>
          </a:bodyPr>
          <a:lstStyle/>
          <a:p>
            <a:r>
              <a:rPr lang="en-CA" b="1" dirty="0"/>
              <a:t>-1</a:t>
            </a:r>
          </a:p>
        </p:txBody>
      </p:sp>
    </p:spTree>
    <p:extLst>
      <p:ext uri="{BB962C8B-B14F-4D97-AF65-F5344CB8AC3E}">
        <p14:creationId xmlns:p14="http://schemas.microsoft.com/office/powerpoint/2010/main" val="420699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83F9A-4D17-4558-A80D-BBEF08887EBA}"/>
              </a:ext>
            </a:extLst>
          </p:cNvPr>
          <p:cNvSpPr>
            <a:spLocks noGrp="1"/>
          </p:cNvSpPr>
          <p:nvPr>
            <p:ph type="title"/>
          </p:nvPr>
        </p:nvSpPr>
        <p:spPr>
          <a:xfrm>
            <a:off x="1012031" y="74315"/>
            <a:ext cx="10396995" cy="1478570"/>
          </a:xfrm>
        </p:spPr>
        <p:txBody>
          <a:bodyPr/>
          <a:lstStyle/>
          <a:p>
            <a:r>
              <a:rPr lang="en-CA" dirty="0"/>
              <a:t>Fiber Orientation Distribution Function</a:t>
            </a:r>
          </a:p>
        </p:txBody>
      </p:sp>
      <p:pic>
        <p:nvPicPr>
          <p:cNvPr id="6" name="Picture 2" descr="../_images/tensor_ellipsoids.png">
            <a:extLst>
              <a:ext uri="{FF2B5EF4-FFF2-40B4-BE49-F238E27FC236}">
                <a16:creationId xmlns:a16="http://schemas.microsoft.com/office/drawing/2014/main" id="{55E43EFF-03DA-4C1F-9456-EAB438C7BB58}"/>
              </a:ext>
            </a:extLst>
          </p:cNvPr>
          <p:cNvPicPr>
            <a:picLocks noGrp="1" noChangeAspect="1" noChangeArrowheads="1"/>
          </p:cNvPicPr>
          <p:nvPr>
            <p:ph idx="1"/>
          </p:nvPr>
        </p:nvPicPr>
        <p:blipFill rotWithShape="1">
          <a:blip r:embed="rId3" cstate="print">
            <a:extLst>
              <a:ext uri="{28A0092B-C50C-407E-A947-70E740481C1C}">
                <a14:useLocalDpi xmlns:a14="http://schemas.microsoft.com/office/drawing/2010/main" val="0"/>
              </a:ext>
            </a:extLst>
          </a:blip>
          <a:srcRect l="16215" t="16013" r="15283" b="15850"/>
          <a:stretch/>
        </p:blipFill>
        <p:spPr bwMode="auto">
          <a:xfrm>
            <a:off x="6210529" y="1789953"/>
            <a:ext cx="4343162" cy="43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_images/csd_odfs.png">
            <a:extLst>
              <a:ext uri="{FF2B5EF4-FFF2-40B4-BE49-F238E27FC236}">
                <a16:creationId xmlns:a16="http://schemas.microsoft.com/office/drawing/2014/main" id="{8404FA0D-FAD7-451B-9B9A-9655E0C5BB89}"/>
              </a:ext>
            </a:extLst>
          </p:cNvPr>
          <p:cNvPicPr>
            <a:picLocks noChangeAspect="1" noChangeArrowheads="1"/>
          </p:cNvPicPr>
          <p:nvPr>
            <p:custDataLst>
              <p:tags r:id="rId1"/>
            </p:custDataLst>
          </p:nvPr>
        </p:nvPicPr>
        <p:blipFill rotWithShape="1">
          <a:blip r:embed="rId4" cstate="print">
            <a:extLst>
              <a:ext uri="{28A0092B-C50C-407E-A947-70E740481C1C}">
                <a14:useLocalDpi xmlns:a14="http://schemas.microsoft.com/office/drawing/2010/main" val="0"/>
              </a:ext>
            </a:extLst>
          </a:blip>
          <a:srcRect l="16968" t="17169" r="16552" b="16605"/>
          <a:stretch/>
        </p:blipFill>
        <p:spPr bwMode="auto">
          <a:xfrm>
            <a:off x="1499348" y="1789953"/>
            <a:ext cx="4336520" cy="432000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0C10B7BF-2BAF-49E0-8992-2F5C67A275BB}"/>
              </a:ext>
            </a:extLst>
          </p:cNvPr>
          <p:cNvSpPr txBox="1">
            <a:spLocks/>
          </p:cNvSpPr>
          <p:nvPr/>
        </p:nvSpPr>
        <p:spPr>
          <a:xfrm>
            <a:off x="3240335" y="1313293"/>
            <a:ext cx="854546" cy="716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900"/>
              </a:spcAft>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900"/>
              </a:spcAft>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900"/>
              </a:spcAft>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CSD</a:t>
            </a:r>
          </a:p>
        </p:txBody>
      </p:sp>
      <p:sp>
        <p:nvSpPr>
          <p:cNvPr id="9" name="Content Placeholder 2">
            <a:extLst>
              <a:ext uri="{FF2B5EF4-FFF2-40B4-BE49-F238E27FC236}">
                <a16:creationId xmlns:a16="http://schemas.microsoft.com/office/drawing/2014/main" id="{89A0824F-7B2F-4D7C-97BD-7E5CC62066AB}"/>
              </a:ext>
            </a:extLst>
          </p:cNvPr>
          <p:cNvSpPr txBox="1">
            <a:spLocks/>
          </p:cNvSpPr>
          <p:nvPr/>
        </p:nvSpPr>
        <p:spPr>
          <a:xfrm>
            <a:off x="8097121" y="1335668"/>
            <a:ext cx="854546" cy="716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spcAft>
                <a:spcPts val="900"/>
              </a:spcAft>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900"/>
              </a:spcAft>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900"/>
              </a:spcAft>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DTI</a:t>
            </a:r>
          </a:p>
          <a:p>
            <a:pPr marL="0" indent="0">
              <a:buNone/>
            </a:pPr>
            <a:endParaRPr lang="en-CA" dirty="0"/>
          </a:p>
        </p:txBody>
      </p:sp>
    </p:spTree>
    <p:extLst>
      <p:ext uri="{BB962C8B-B14F-4D97-AF65-F5344CB8AC3E}">
        <p14:creationId xmlns:p14="http://schemas.microsoft.com/office/powerpoint/2010/main" val="1900075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SD_field.png" descr="CSD_field.png">
            <a:extLst>
              <a:ext uri="{FF2B5EF4-FFF2-40B4-BE49-F238E27FC236}">
                <a16:creationId xmlns:a16="http://schemas.microsoft.com/office/drawing/2014/main" id="{C2525BFE-83F4-954E-A0F1-817A86AAED5C}"/>
              </a:ext>
            </a:extLst>
          </p:cNvPr>
          <p:cNvPicPr>
            <a:picLocks noChangeAspect="1"/>
          </p:cNvPicPr>
          <p:nvPr/>
        </p:nvPicPr>
        <p:blipFill>
          <a:blip r:embed="rId2"/>
          <a:stretch>
            <a:fillRect/>
          </a:stretch>
        </p:blipFill>
        <p:spPr>
          <a:xfrm>
            <a:off x="1828800" y="254833"/>
            <a:ext cx="8784237" cy="6263161"/>
          </a:xfrm>
          <a:prstGeom prst="rect">
            <a:avLst/>
          </a:prstGeom>
          <a:ln w="25400">
            <a:miter lim="400000"/>
          </a:ln>
          <a:effectLst>
            <a:outerShdw blurRad="317500" dist="152400" dir="5400000" rotWithShape="0">
              <a:srgbClr val="000000">
                <a:alpha val="70000"/>
              </a:srgbClr>
            </a:outerShdw>
          </a:effectLst>
        </p:spPr>
      </p:pic>
    </p:spTree>
    <p:extLst>
      <p:ext uri="{BB962C8B-B14F-4D97-AF65-F5344CB8AC3E}">
        <p14:creationId xmlns:p14="http://schemas.microsoft.com/office/powerpoint/2010/main" val="37814227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371215" y="-228600"/>
            <a:ext cx="7021541" cy="2308105"/>
          </a:xfrm>
        </p:spPr>
        <p:txBody>
          <a:bodyPr>
            <a:normAutofit/>
          </a:bodyPr>
          <a:lstStyle/>
          <a:p>
            <a:pPr algn="ctr"/>
            <a:r>
              <a:rPr lang="en-US" dirty="0"/>
              <a:t>NDMG model-fitting</a:t>
            </a:r>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1143000" y="1824992"/>
            <a:ext cx="9905999" cy="4468305"/>
          </a:xfrm>
        </p:spPr>
        <p:txBody>
          <a:bodyPr>
            <a:normAutofit/>
          </a:bodyPr>
          <a:lstStyle/>
          <a:p>
            <a:r>
              <a:rPr lang="en-US" dirty="0">
                <a:latin typeface="+mn-lt"/>
              </a:rPr>
              <a:t>Multiple options available (one ODF and one FOD):</a:t>
            </a:r>
          </a:p>
          <a:p>
            <a:pPr lvl="1"/>
            <a:r>
              <a:rPr lang="en-US" dirty="0">
                <a:latin typeface="+mn-lt"/>
              </a:rPr>
              <a:t>Constant Solid Angle ODF (CSA)</a:t>
            </a:r>
          </a:p>
          <a:p>
            <a:pPr lvl="2"/>
            <a:r>
              <a:rPr lang="en-US" dirty="0">
                <a:latin typeface="+mn-lt"/>
              </a:rPr>
              <a:t>One of the simplest, yet most robust ODF estimates. </a:t>
            </a:r>
          </a:p>
          <a:p>
            <a:pPr lvl="2"/>
            <a:r>
              <a:rPr lang="en-US" dirty="0">
                <a:latin typeface="+mn-lt"/>
              </a:rPr>
              <a:t>Dimensionless and intrinsically normalized since the integrals of the first and second terms over the sphere are, respectively, 1 and 0. </a:t>
            </a:r>
          </a:p>
          <a:p>
            <a:pPr lvl="2"/>
            <a:r>
              <a:rPr lang="en-US" dirty="0">
                <a:latin typeface="+mn-lt"/>
              </a:rPr>
              <a:t>Works for single and multi-shell data.</a:t>
            </a:r>
          </a:p>
          <a:p>
            <a:pPr lvl="1"/>
            <a:r>
              <a:rPr lang="en-US" dirty="0">
                <a:latin typeface="+mn-lt"/>
              </a:rPr>
              <a:t>Constrained Spherical Deconvolution FOD (CSD)</a:t>
            </a:r>
          </a:p>
          <a:p>
            <a:pPr lvl="2"/>
            <a:r>
              <a:rPr lang="en-US" dirty="0">
                <a:latin typeface="+mn-lt"/>
              </a:rPr>
              <a:t>Estimate the response function of a single fiber then we could deconvolve the measured signal and obtain the underlying fiber distribution.</a:t>
            </a:r>
          </a:p>
          <a:p>
            <a:pPr lvl="2"/>
            <a:r>
              <a:rPr lang="en-US" dirty="0">
                <a:latin typeface="+mn-lt"/>
              </a:rPr>
              <a:t>Superior to CSA, but computationally more expensive.</a:t>
            </a:r>
          </a:p>
          <a:p>
            <a:pPr lvl="2"/>
            <a:r>
              <a:rPr lang="en-US" dirty="0">
                <a:latin typeface="+mn-lt"/>
              </a:rPr>
              <a:t>Currently only implemented for single-shell data.</a:t>
            </a:r>
          </a:p>
          <a:p>
            <a:pPr lvl="2"/>
            <a:endParaRPr lang="en-US" dirty="0">
              <a:latin typeface="+mn-lt"/>
            </a:endParaRPr>
          </a:p>
          <a:p>
            <a:pPr lvl="2"/>
            <a:endParaRPr lang="en-US" dirty="0">
              <a:latin typeface="+mn-lt"/>
            </a:endParaRPr>
          </a:p>
          <a:p>
            <a:pPr lvl="2"/>
            <a:endParaRPr lang="en-US" dirty="0">
              <a:latin typeface="+mn-lt"/>
            </a:endParaRPr>
          </a:p>
          <a:p>
            <a:endParaRPr lang="en-US" b="1" u="sng" dirty="0">
              <a:latin typeface="+mn-lt"/>
            </a:endParaRPr>
          </a:p>
          <a:p>
            <a:endParaRPr lang="en-US" dirty="0">
              <a:latin typeface="+mn-lt"/>
            </a:endParaRPr>
          </a:p>
        </p:txBody>
      </p:sp>
    </p:spTree>
    <p:extLst>
      <p:ext uri="{BB962C8B-B14F-4D97-AF65-F5344CB8AC3E}">
        <p14:creationId xmlns:p14="http://schemas.microsoft.com/office/powerpoint/2010/main" val="1517186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4330773" y="1680799"/>
            <a:ext cx="3530454" cy="1478570"/>
          </a:xfrm>
        </p:spPr>
        <p:txBody>
          <a:bodyPr/>
          <a:lstStyle/>
          <a:p>
            <a:r>
              <a:rPr lang="en-US" dirty="0"/>
              <a:t>Tractography</a:t>
            </a:r>
          </a:p>
        </p:txBody>
      </p:sp>
      <p:pic>
        <p:nvPicPr>
          <p:cNvPr id="3" name="Picture 2">
            <a:extLst>
              <a:ext uri="{FF2B5EF4-FFF2-40B4-BE49-F238E27FC236}">
                <a16:creationId xmlns:a16="http://schemas.microsoft.com/office/drawing/2014/main" id="{08CA63FA-54A4-A842-A243-6F51CB1EE80D}"/>
              </a:ext>
            </a:extLst>
          </p:cNvPr>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5161" t="17438" r="5116" b="20729"/>
          <a:stretch>
            <a:fillRect/>
          </a:stretch>
        </p:blipFill>
        <p:spPr bwMode="auto">
          <a:xfrm>
            <a:off x="4656000" y="3159369"/>
            <a:ext cx="2880000" cy="1744306"/>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4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7AF0C-EEF2-4C75-8B29-81E188070C4E}"/>
              </a:ext>
            </a:extLst>
          </p:cNvPr>
          <p:cNvSpPr>
            <a:spLocks noGrp="1"/>
          </p:cNvSpPr>
          <p:nvPr>
            <p:ph idx="1"/>
          </p:nvPr>
        </p:nvSpPr>
        <p:spPr>
          <a:xfrm>
            <a:off x="2210028" y="874546"/>
            <a:ext cx="4521571" cy="763442"/>
          </a:xfrm>
        </p:spPr>
        <p:txBody>
          <a:bodyPr>
            <a:normAutofit fontScale="92500" lnSpcReduction="10000"/>
          </a:bodyPr>
          <a:lstStyle/>
          <a:p>
            <a:pPr marL="0" indent="0">
              <a:buNone/>
            </a:pPr>
            <a:r>
              <a:rPr lang="en-CA" dirty="0">
                <a:latin typeface="+mn-lt"/>
              </a:rPr>
              <a:t>Single Subject</a:t>
            </a:r>
            <a:br>
              <a:rPr lang="en-CA" dirty="0">
                <a:latin typeface="+mn-lt"/>
              </a:rPr>
            </a:br>
            <a:r>
              <a:rPr lang="en-CA" dirty="0">
                <a:latin typeface="+mn-lt"/>
              </a:rPr>
              <a:t>Diffusion Weighted MRI</a:t>
            </a:r>
          </a:p>
        </p:txBody>
      </p:sp>
      <p:sp>
        <p:nvSpPr>
          <p:cNvPr id="8" name="Content Placeholder 2">
            <a:extLst>
              <a:ext uri="{FF2B5EF4-FFF2-40B4-BE49-F238E27FC236}">
                <a16:creationId xmlns:a16="http://schemas.microsoft.com/office/drawing/2014/main" id="{FB13ADC5-6C95-40F4-9781-BBAE94349F86}"/>
              </a:ext>
            </a:extLst>
          </p:cNvPr>
          <p:cNvSpPr txBox="1">
            <a:spLocks/>
          </p:cNvSpPr>
          <p:nvPr/>
        </p:nvSpPr>
        <p:spPr>
          <a:xfrm>
            <a:off x="6636768" y="874547"/>
            <a:ext cx="3851937" cy="76344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0" dirty="0"/>
              <a:t>Single Subject</a:t>
            </a:r>
            <a:br>
              <a:rPr lang="en-CA" b="0" dirty="0"/>
            </a:br>
            <a:r>
              <a:rPr lang="en-CA" b="0" dirty="0"/>
              <a:t>White Matter Reconstruction</a:t>
            </a:r>
          </a:p>
        </p:txBody>
      </p:sp>
      <p:sp>
        <p:nvSpPr>
          <p:cNvPr id="9" name="Arrow: Right 8">
            <a:extLst>
              <a:ext uri="{FF2B5EF4-FFF2-40B4-BE49-F238E27FC236}">
                <a16:creationId xmlns:a16="http://schemas.microsoft.com/office/drawing/2014/main" id="{12C1E230-39A9-4BCF-AA66-BA5C887E473E}"/>
              </a:ext>
            </a:extLst>
          </p:cNvPr>
          <p:cNvSpPr/>
          <p:nvPr/>
        </p:nvSpPr>
        <p:spPr>
          <a:xfrm>
            <a:off x="5676256" y="1095943"/>
            <a:ext cx="818606" cy="320648"/>
          </a:xfrm>
          <a:prstGeom prst="rightArrow">
            <a:avLst/>
          </a:prstGeom>
          <a:solidFill>
            <a:srgbClr val="FF7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6" name="tractography_vid1">
            <a:hlinkClick r:id="" action="ppaction://media"/>
            <a:extLst>
              <a:ext uri="{FF2B5EF4-FFF2-40B4-BE49-F238E27FC236}">
                <a16:creationId xmlns:a16="http://schemas.microsoft.com/office/drawing/2014/main" id="{AD4C60CA-4088-A943-BCB0-27C36A867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2911" y="2051293"/>
            <a:ext cx="7226178" cy="4014543"/>
          </a:xfrm>
          <a:prstGeom prst="rect">
            <a:avLst/>
          </a:prstGeom>
        </p:spPr>
      </p:pic>
    </p:spTree>
    <p:extLst>
      <p:ext uri="{BB962C8B-B14F-4D97-AF65-F5344CB8AC3E}">
        <p14:creationId xmlns:p14="http://schemas.microsoft.com/office/powerpoint/2010/main" val="4517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DB69-88F9-48FE-809F-A39B29CFDAD4}"/>
              </a:ext>
            </a:extLst>
          </p:cNvPr>
          <p:cNvSpPr>
            <a:spLocks noGrp="1"/>
          </p:cNvSpPr>
          <p:nvPr>
            <p:ph type="title"/>
          </p:nvPr>
        </p:nvSpPr>
        <p:spPr>
          <a:xfrm>
            <a:off x="1323342" y="302703"/>
            <a:ext cx="9905998" cy="1478570"/>
          </a:xfrm>
        </p:spPr>
        <p:txBody>
          <a:bodyPr>
            <a:normAutofit/>
          </a:bodyPr>
          <a:lstStyle/>
          <a:p>
            <a:r>
              <a:rPr lang="en-CA" dirty="0"/>
              <a:t>Historically, tractography was not intended for </a:t>
            </a:r>
            <a:r>
              <a:rPr lang="en-CA" dirty="0" err="1"/>
              <a:t>connectomics</a:t>
            </a:r>
            <a:r>
              <a:rPr lang="en-CA" dirty="0"/>
              <a:t>!</a:t>
            </a:r>
          </a:p>
        </p:txBody>
      </p:sp>
      <p:pic>
        <p:nvPicPr>
          <p:cNvPr id="11" name="Picture 10">
            <a:extLst>
              <a:ext uri="{FF2B5EF4-FFF2-40B4-BE49-F238E27FC236}">
                <a16:creationId xmlns:a16="http://schemas.microsoft.com/office/drawing/2014/main" id="{9101E4C2-F751-BB45-ADD8-8847904EC7DE}"/>
              </a:ext>
            </a:extLst>
          </p:cNvPr>
          <p:cNvPicPr>
            <a:picLocks noChangeAspect="1"/>
          </p:cNvPicPr>
          <p:nvPr/>
        </p:nvPicPr>
        <p:blipFill>
          <a:blip r:embed="rId3"/>
          <a:stretch>
            <a:fillRect/>
          </a:stretch>
        </p:blipFill>
        <p:spPr>
          <a:xfrm>
            <a:off x="1884041" y="2504949"/>
            <a:ext cx="3088346" cy="2779511"/>
          </a:xfrm>
          <a:prstGeom prst="rect">
            <a:avLst/>
          </a:prstGeom>
        </p:spPr>
      </p:pic>
      <p:pic>
        <p:nvPicPr>
          <p:cNvPr id="18" name="Cg_det.png">
            <a:extLst>
              <a:ext uri="{FF2B5EF4-FFF2-40B4-BE49-F238E27FC236}">
                <a16:creationId xmlns:a16="http://schemas.microsoft.com/office/drawing/2014/main" id="{BBCFEE12-A2A4-2649-BC63-25D9AC0D50A1}"/>
              </a:ext>
            </a:extLst>
          </p:cNvPr>
          <p:cNvPicPr>
            <a:picLocks noChangeAspect="1"/>
          </p:cNvPicPr>
          <p:nvPr/>
        </p:nvPicPr>
        <p:blipFill>
          <a:blip r:embed="rId4" cstate="print">
            <a:clrChange>
              <a:clrFrom>
                <a:srgbClr val="000000"/>
              </a:clrFrom>
              <a:clrTo>
                <a:srgbClr val="000000">
                  <a:alpha val="0"/>
                </a:srgbClr>
              </a:clrTo>
            </a:clrChange>
          </a:blip>
          <a:stretch>
            <a:fillRect/>
          </a:stretch>
        </p:blipFill>
        <p:spPr>
          <a:xfrm>
            <a:off x="7318678" y="1689275"/>
            <a:ext cx="3270960" cy="1853544"/>
          </a:xfrm>
          <a:prstGeom prst="rect">
            <a:avLst/>
          </a:prstGeom>
          <a:ln w="12700">
            <a:miter lim="400000"/>
          </a:ln>
        </p:spPr>
      </p:pic>
      <p:pic>
        <p:nvPicPr>
          <p:cNvPr id="19" name="Fx_expected.png">
            <a:extLst>
              <a:ext uri="{FF2B5EF4-FFF2-40B4-BE49-F238E27FC236}">
                <a16:creationId xmlns:a16="http://schemas.microsoft.com/office/drawing/2014/main" id="{808B6894-0ED2-C645-A08C-021145A55DB1}"/>
              </a:ext>
            </a:extLst>
          </p:cNvPr>
          <p:cNvPicPr/>
          <p:nvPr/>
        </p:nvPicPr>
        <p:blipFill>
          <a:blip r:embed="rId5" cstate="print"/>
          <a:stretch>
            <a:fillRect/>
          </a:stretch>
        </p:blipFill>
        <p:spPr>
          <a:xfrm>
            <a:off x="8377497" y="3351841"/>
            <a:ext cx="1787942" cy="1801371"/>
          </a:xfrm>
          <a:prstGeom prst="rect">
            <a:avLst/>
          </a:prstGeom>
          <a:ln w="12700">
            <a:miter lim="400000"/>
          </a:ln>
        </p:spPr>
      </p:pic>
      <p:pic>
        <p:nvPicPr>
          <p:cNvPr id="20" name="CST_det.png">
            <a:extLst>
              <a:ext uri="{FF2B5EF4-FFF2-40B4-BE49-F238E27FC236}">
                <a16:creationId xmlns:a16="http://schemas.microsoft.com/office/drawing/2014/main" id="{A0C395AF-AC9A-B441-88CA-D567E9B47919}"/>
              </a:ext>
            </a:extLst>
          </p:cNvPr>
          <p:cNvPicPr/>
          <p:nvPr/>
        </p:nvPicPr>
        <p:blipFill>
          <a:blip r:embed="rId6" cstate="print">
            <a:clrChange>
              <a:clrFrom>
                <a:srgbClr val="000000"/>
              </a:clrFrom>
              <a:clrTo>
                <a:srgbClr val="000000">
                  <a:alpha val="0"/>
                </a:srgbClr>
              </a:clrTo>
            </a:clrChange>
          </a:blip>
          <a:stretch>
            <a:fillRect/>
          </a:stretch>
        </p:blipFill>
        <p:spPr>
          <a:xfrm>
            <a:off x="6276341" y="2015641"/>
            <a:ext cx="1019817" cy="3393386"/>
          </a:xfrm>
          <a:prstGeom prst="rect">
            <a:avLst/>
          </a:prstGeom>
          <a:ln w="12700">
            <a:miter lim="400000"/>
          </a:ln>
        </p:spPr>
      </p:pic>
      <p:sp>
        <p:nvSpPr>
          <p:cNvPr id="21" name="Title 1">
            <a:extLst>
              <a:ext uri="{FF2B5EF4-FFF2-40B4-BE49-F238E27FC236}">
                <a16:creationId xmlns:a16="http://schemas.microsoft.com/office/drawing/2014/main" id="{EAAA0891-CCD7-664C-BE09-8D661A63F8F7}"/>
              </a:ext>
            </a:extLst>
          </p:cNvPr>
          <p:cNvSpPr txBox="1">
            <a:spLocks/>
          </p:cNvSpPr>
          <p:nvPr/>
        </p:nvSpPr>
        <p:spPr>
          <a:xfrm>
            <a:off x="1969678" y="5409027"/>
            <a:ext cx="3104301" cy="935114"/>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CA" dirty="0"/>
              <a:t>Neurosurgical planning </a:t>
            </a:r>
          </a:p>
          <a:p>
            <a:br>
              <a:rPr lang="en-CA" dirty="0"/>
            </a:br>
            <a:r>
              <a:rPr lang="en-CA" dirty="0"/>
              <a:t>(e.g. tumor removal)</a:t>
            </a:r>
          </a:p>
        </p:txBody>
      </p:sp>
      <p:sp>
        <p:nvSpPr>
          <p:cNvPr id="23" name="Title 1">
            <a:extLst>
              <a:ext uri="{FF2B5EF4-FFF2-40B4-BE49-F238E27FC236}">
                <a16:creationId xmlns:a16="http://schemas.microsoft.com/office/drawing/2014/main" id="{378161AF-A562-4746-A10B-D2926C9417D9}"/>
              </a:ext>
            </a:extLst>
          </p:cNvPr>
          <p:cNvSpPr txBox="1">
            <a:spLocks/>
          </p:cNvSpPr>
          <p:nvPr/>
        </p:nvSpPr>
        <p:spPr>
          <a:xfrm>
            <a:off x="6096000" y="5561618"/>
            <a:ext cx="5533292" cy="1237957"/>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CA" dirty="0"/>
              <a:t>Exploring Individual differences in microstructure of known fascicles/ bundles of white-matter</a:t>
            </a:r>
          </a:p>
        </p:txBody>
      </p:sp>
    </p:spTree>
    <p:extLst>
      <p:ext uri="{BB962C8B-B14F-4D97-AF65-F5344CB8AC3E}">
        <p14:creationId xmlns:p14="http://schemas.microsoft.com/office/powerpoint/2010/main" val="21256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1CBA-7C88-4BD5-B5AB-F51F1223633C}"/>
              </a:ext>
            </a:extLst>
          </p:cNvPr>
          <p:cNvSpPr>
            <a:spLocks noGrp="1"/>
          </p:cNvSpPr>
          <p:nvPr>
            <p:ph type="title"/>
          </p:nvPr>
        </p:nvSpPr>
        <p:spPr>
          <a:xfrm>
            <a:off x="838199" y="338231"/>
            <a:ext cx="11721353" cy="1325563"/>
          </a:xfrm>
        </p:spPr>
        <p:txBody>
          <a:bodyPr>
            <a:normAutofit/>
          </a:bodyPr>
          <a:lstStyle/>
          <a:p>
            <a:r>
              <a:rPr lang="en-CA" dirty="0"/>
              <a:t>Requirements for streamline tractography</a:t>
            </a:r>
          </a:p>
        </p:txBody>
      </p:sp>
      <p:sp>
        <p:nvSpPr>
          <p:cNvPr id="3" name="Content Placeholder 2">
            <a:extLst>
              <a:ext uri="{FF2B5EF4-FFF2-40B4-BE49-F238E27FC236}">
                <a16:creationId xmlns:a16="http://schemas.microsoft.com/office/drawing/2014/main" id="{223FF87C-23ED-4403-AADD-C7D0410D37D0}"/>
              </a:ext>
            </a:extLst>
          </p:cNvPr>
          <p:cNvSpPr>
            <a:spLocks noGrp="1"/>
          </p:cNvSpPr>
          <p:nvPr>
            <p:ph idx="1"/>
          </p:nvPr>
        </p:nvSpPr>
        <p:spPr>
          <a:xfrm>
            <a:off x="5034579" y="2015219"/>
            <a:ext cx="7823956" cy="4608513"/>
          </a:xfrm>
        </p:spPr>
        <p:txBody>
          <a:bodyPr>
            <a:normAutofit/>
          </a:bodyPr>
          <a:lstStyle/>
          <a:p>
            <a:pPr>
              <a:lnSpc>
                <a:spcPct val="110000"/>
              </a:lnSpc>
            </a:pPr>
            <a:r>
              <a:rPr lang="en-CA" sz="1600" dirty="0"/>
              <a:t>3D Images of the white matter orientation</a:t>
            </a:r>
            <a:br>
              <a:rPr lang="en-CA" sz="1600" dirty="0"/>
            </a:br>
            <a:r>
              <a:rPr lang="en-CA" sz="1600" dirty="0"/>
              <a:t>e.g. tensors, ODFs, fiber ODFs, peaks</a:t>
            </a:r>
          </a:p>
          <a:p>
            <a:pPr>
              <a:lnSpc>
                <a:spcPct val="110000"/>
              </a:lnSpc>
            </a:pPr>
            <a:r>
              <a:rPr lang="en-CA" sz="1600" dirty="0"/>
              <a:t>Direction selection strategy - </a:t>
            </a:r>
            <a:r>
              <a:rPr lang="en-CA" sz="1600" dirty="0" err="1"/>
              <a:t>DirectionGetters</a:t>
            </a:r>
            <a:br>
              <a:rPr lang="en-CA" sz="1600" dirty="0"/>
            </a:br>
            <a:r>
              <a:rPr lang="en-CA" sz="1600" dirty="0"/>
              <a:t>e.g. highest value, probabilistic approaches</a:t>
            </a:r>
          </a:p>
          <a:p>
            <a:pPr>
              <a:lnSpc>
                <a:spcPct val="110000"/>
              </a:lnSpc>
            </a:pPr>
            <a:r>
              <a:rPr lang="en-CA" sz="1600" dirty="0"/>
              <a:t>Tracking Mask - </a:t>
            </a:r>
            <a:r>
              <a:rPr lang="en-CA" sz="1600" dirty="0" err="1"/>
              <a:t>TissueClassifier</a:t>
            </a:r>
            <a:br>
              <a:rPr lang="en-CA" sz="1600" dirty="0"/>
            </a:br>
            <a:r>
              <a:rPr lang="en-CA" sz="1600" dirty="0"/>
              <a:t>e.g. white matter volume -&gt; estimated from the anatomical Image or DWI</a:t>
            </a:r>
          </a:p>
          <a:p>
            <a:pPr>
              <a:lnSpc>
                <a:spcPct val="110000"/>
              </a:lnSpc>
            </a:pPr>
            <a:r>
              <a:rPr lang="en-CA" sz="1600" dirty="0"/>
              <a:t>Seeding Mask</a:t>
            </a:r>
            <a:br>
              <a:rPr lang="en-CA" sz="1600" dirty="0"/>
            </a:br>
            <a:r>
              <a:rPr lang="en-CA" sz="1600" dirty="0"/>
              <a:t>e.g. region of interest, </a:t>
            </a:r>
            <a:r>
              <a:rPr lang="en-CA" sz="1600" dirty="0" err="1"/>
              <a:t>wm</a:t>
            </a:r>
            <a:r>
              <a:rPr lang="en-CA" sz="1600" dirty="0"/>
              <a:t>-gm interface, white matter volume</a:t>
            </a:r>
          </a:p>
          <a:p>
            <a:pPr>
              <a:lnSpc>
                <a:spcPct val="110000"/>
              </a:lnSpc>
            </a:pPr>
            <a:r>
              <a:rPr lang="en-CA" sz="1600" dirty="0"/>
              <a:t>Tracking Parameters:</a:t>
            </a:r>
          </a:p>
          <a:p>
            <a:pPr lvl="1">
              <a:lnSpc>
                <a:spcPct val="110000"/>
              </a:lnSpc>
            </a:pPr>
            <a:r>
              <a:rPr lang="en-CA" sz="1600" dirty="0"/>
              <a:t>Step size and interpolation method </a:t>
            </a:r>
            <a:br>
              <a:rPr lang="en-CA" sz="1600" dirty="0"/>
            </a:br>
            <a:r>
              <a:rPr lang="en-CA" sz="1600" dirty="0"/>
              <a:t>e.g. nearest neighbour, tri-linear</a:t>
            </a:r>
          </a:p>
          <a:p>
            <a:pPr lvl="1">
              <a:lnSpc>
                <a:spcPct val="110000"/>
              </a:lnSpc>
            </a:pPr>
            <a:r>
              <a:rPr lang="en-CA" sz="1600" dirty="0"/>
              <a:t>Stopping Criteria</a:t>
            </a:r>
            <a:br>
              <a:rPr lang="en-CA" sz="1600" dirty="0"/>
            </a:br>
            <a:r>
              <a:rPr lang="en-CA" sz="1600" dirty="0"/>
              <a:t>e.g. maximum curvature (deviation angle), mask</a:t>
            </a:r>
          </a:p>
          <a:p>
            <a:pPr>
              <a:lnSpc>
                <a:spcPct val="110000"/>
              </a:lnSpc>
            </a:pPr>
            <a:endParaRPr lang="en-CA" sz="1000" dirty="0"/>
          </a:p>
        </p:txBody>
      </p:sp>
      <p:sp>
        <p:nvSpPr>
          <p:cNvPr id="5" name="Slide Number Placeholder 4">
            <a:extLst>
              <a:ext uri="{FF2B5EF4-FFF2-40B4-BE49-F238E27FC236}">
                <a16:creationId xmlns:a16="http://schemas.microsoft.com/office/drawing/2014/main" id="{F50F8899-BFE2-42E5-89B5-1445D76B84D5}"/>
              </a:ext>
            </a:extLst>
          </p:cNvPr>
          <p:cNvSpPr>
            <a:spLocks noGrp="1"/>
          </p:cNvSpPr>
          <p:nvPr>
            <p:ph type="sldNum" sz="quarter" idx="12"/>
          </p:nvPr>
        </p:nvSpPr>
        <p:spPr>
          <a:xfrm>
            <a:off x="10276321" y="6309360"/>
            <a:ext cx="771089" cy="365125"/>
          </a:xfrm>
        </p:spPr>
        <p:txBody>
          <a:bodyPr>
            <a:normAutofit/>
          </a:bodyPr>
          <a:lstStyle/>
          <a:p>
            <a:pPr>
              <a:spcAft>
                <a:spcPts val="600"/>
              </a:spcAft>
            </a:pPr>
            <a:fld id="{06B8B64D-8B40-4170-ACA7-E6618117DA55}" type="slidenum">
              <a:rPr lang="en-US" smtClean="0"/>
              <a:pPr>
                <a:spcAft>
                  <a:spcPts val="600"/>
                </a:spcAft>
              </a:pPr>
              <a:t>38</a:t>
            </a:fld>
            <a:endParaRPr lang="en-US"/>
          </a:p>
        </p:txBody>
      </p:sp>
      <p:pic>
        <p:nvPicPr>
          <p:cNvPr id="7" name="Picture 6">
            <a:extLst>
              <a:ext uri="{FF2B5EF4-FFF2-40B4-BE49-F238E27FC236}">
                <a16:creationId xmlns:a16="http://schemas.microsoft.com/office/drawing/2014/main" id="{4DCF43B4-F478-0F4F-AA76-75A5B0FE5237}"/>
              </a:ext>
            </a:extLst>
          </p:cNvPr>
          <p:cNvPicPr>
            <a:picLocks noChangeAspect="1"/>
          </p:cNvPicPr>
          <p:nvPr/>
        </p:nvPicPr>
        <p:blipFill>
          <a:blip r:embed="rId2"/>
          <a:stretch>
            <a:fillRect/>
          </a:stretch>
        </p:blipFill>
        <p:spPr>
          <a:xfrm>
            <a:off x="1141410" y="2097088"/>
            <a:ext cx="3494596" cy="232390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418590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97CA410-2780-498E-9F7A-016999EDE5C2}"/>
              </a:ext>
            </a:extLst>
          </p:cNvPr>
          <p:cNvSpPr txBox="1"/>
          <p:nvPr>
            <p:custDataLst>
              <p:tags r:id="rId1"/>
            </p:custDataLst>
          </p:nvPr>
        </p:nvSpPr>
        <p:spPr>
          <a:xfrm>
            <a:off x="1004811" y="1104908"/>
            <a:ext cx="6674486" cy="50577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r>
              <a:rPr kumimoji="0" lang="en-CA" sz="2000" i="0" u="none" strike="noStrike" cap="none" spc="0" normalizeH="0" baseline="0" dirty="0">
                <a:ln>
                  <a:noFill/>
                </a:ln>
                <a:effectLst/>
                <a:uFillTx/>
                <a:ea typeface="Helvetica"/>
                <a:cs typeface="Helvetica"/>
                <a:sym typeface="Helvetica"/>
              </a:rPr>
              <a:t>Streamlines are </a:t>
            </a:r>
            <a:r>
              <a:rPr kumimoji="0" lang="en-CA" sz="2000" i="0" u="none" strike="noStrike" cap="none" spc="0" normalizeH="0" dirty="0">
                <a:ln>
                  <a:noFill/>
                </a:ln>
                <a:effectLst/>
                <a:uFillTx/>
                <a:ea typeface="Helvetica"/>
                <a:cs typeface="Helvetica"/>
                <a:sym typeface="Helvetica"/>
              </a:rPr>
              <a:t>polylines locally aligned with white matter orientations (i.e. as determined by the diffusion model fit to the data beforehand)</a:t>
            </a: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lang="en-CA" sz="2000" dirty="0">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kumimoji="0" lang="en-CA" sz="2000" i="0" u="none" strike="noStrike" cap="none" spc="0" normalizeH="0" dirty="0">
              <a:ln>
                <a:noFill/>
              </a:ln>
              <a:effectLst/>
              <a:uFillTx/>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lang="en-CA" sz="2000" baseline="0" dirty="0">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kumimoji="0" lang="en-CA" sz="2000" i="0" u="none" strike="noStrike" cap="none" spc="0" normalizeH="0" dirty="0">
              <a:ln>
                <a:noFill/>
              </a:ln>
              <a:effectLst/>
              <a:uFillTx/>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lang="en-CA" sz="2000" baseline="0" dirty="0">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kumimoji="0" lang="en-CA" sz="2000" i="0" u="none" strike="noStrike" cap="none" spc="0" normalizeH="0" dirty="0">
              <a:ln>
                <a:noFill/>
              </a:ln>
              <a:effectLst/>
              <a:uFillTx/>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endParaRPr kumimoji="0" lang="en-CA" sz="2000" i="0" u="none" strike="noStrike" cap="none" spc="0" normalizeH="0" baseline="0" dirty="0">
              <a:ln>
                <a:noFill/>
              </a:ln>
              <a:effectLst/>
              <a:uFillTx/>
              <a:ea typeface="Helvetica"/>
              <a:cs typeface="Helvetica"/>
              <a:sym typeface="Helvetica"/>
            </a:endParaRP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r>
              <a:rPr kumimoji="0" lang="en-CA" sz="2000" i="0" u="none" strike="noStrike" cap="none" spc="0" normalizeH="0" baseline="0" dirty="0">
                <a:ln>
                  <a:noFill/>
                </a:ln>
                <a:effectLst/>
                <a:uFillTx/>
                <a:ea typeface="Helvetica"/>
                <a:cs typeface="Helvetica"/>
                <a:sym typeface="Helvetica"/>
              </a:rPr>
              <a:t>The</a:t>
            </a:r>
            <a:r>
              <a:rPr kumimoji="0" lang="en-CA" sz="2000" i="0" u="none" strike="noStrike" cap="none" spc="0" normalizeH="0" dirty="0">
                <a:ln>
                  <a:noFill/>
                </a:ln>
                <a:effectLst/>
                <a:uFillTx/>
                <a:ea typeface="Helvetica"/>
                <a:cs typeface="Helvetica"/>
                <a:sym typeface="Helvetica"/>
              </a:rPr>
              <a:t> streamline reached a stopping criteria at P</a:t>
            </a:r>
            <a:r>
              <a:rPr kumimoji="0" lang="en-CA" sz="2000" i="0" u="none" strike="noStrike" cap="none" spc="0" normalizeH="0" baseline="-25000" dirty="0">
                <a:ln>
                  <a:noFill/>
                </a:ln>
                <a:effectLst/>
                <a:uFillTx/>
                <a:ea typeface="Helvetica"/>
                <a:cs typeface="Helvetica"/>
                <a:sym typeface="Helvetica"/>
              </a:rPr>
              <a:t>18</a:t>
            </a:r>
            <a:br>
              <a:rPr kumimoji="0" lang="en-CA" sz="2000" i="0" u="none" strike="noStrike" cap="none" spc="0" normalizeH="0" baseline="-25000" dirty="0">
                <a:ln>
                  <a:noFill/>
                </a:ln>
                <a:effectLst/>
                <a:uFillTx/>
                <a:ea typeface="Helvetica"/>
                <a:cs typeface="Helvetica"/>
                <a:sym typeface="Helvetica"/>
              </a:rPr>
            </a:br>
            <a:r>
              <a:rPr kumimoji="0" lang="en-CA" sz="1600" i="0" u="none" strike="noStrike" cap="none" spc="0" normalizeH="0" dirty="0">
                <a:ln>
                  <a:noFill/>
                </a:ln>
                <a:effectLst/>
                <a:uFillTx/>
                <a:ea typeface="Helvetica"/>
                <a:cs typeface="Helvetica"/>
                <a:sym typeface="Helvetica"/>
              </a:rPr>
              <a:t>(e.g. </a:t>
            </a:r>
            <a:r>
              <a:rPr kumimoji="0" lang="en-CA" sz="1600" i="0" u="none" strike="noStrike" cap="none" spc="0" normalizeH="0" dirty="0" err="1">
                <a:ln>
                  <a:noFill/>
                </a:ln>
                <a:effectLst/>
                <a:uFillTx/>
                <a:ea typeface="Helvetica"/>
                <a:cs typeface="Helvetica"/>
                <a:sym typeface="Helvetica"/>
              </a:rPr>
              <a:t>TissueClassifier</a:t>
            </a:r>
            <a:r>
              <a:rPr kumimoji="0" lang="en-CA" sz="1600" i="0" u="none" strike="noStrike" cap="none" spc="0" normalizeH="0" dirty="0">
                <a:ln>
                  <a:noFill/>
                </a:ln>
                <a:effectLst/>
                <a:uFillTx/>
                <a:ea typeface="Helvetica"/>
                <a:cs typeface="Helvetica"/>
                <a:sym typeface="Helvetica"/>
              </a:rPr>
              <a:t>)</a:t>
            </a:r>
          </a:p>
          <a:p>
            <a:pPr marL="342900" marR="0" indent="-342900" algn="l" defTabSz="457200" rtl="0" fontAlgn="auto" latinLnBrk="0" hangingPunct="0">
              <a:lnSpc>
                <a:spcPct val="100000"/>
              </a:lnSpc>
              <a:spcBef>
                <a:spcPts val="300"/>
              </a:spcBef>
              <a:spcAft>
                <a:spcPts val="300"/>
              </a:spcAft>
              <a:buClrTx/>
              <a:buSzTx/>
              <a:buFont typeface="Arial" panose="020B0604020202020204" pitchFamily="34" charset="0"/>
              <a:buChar char="•"/>
              <a:tabLst/>
            </a:pPr>
            <a:r>
              <a:rPr kumimoji="0" lang="en-CA" sz="2000" i="0" u="none" strike="noStrike" cap="none" spc="0" normalizeH="0" baseline="0" dirty="0">
                <a:ln>
                  <a:noFill/>
                </a:ln>
                <a:effectLst/>
                <a:uFillTx/>
                <a:ea typeface="Helvetica"/>
                <a:cs typeface="Helvetica"/>
                <a:sym typeface="Helvetica"/>
              </a:rPr>
              <a:t>We need to interpolate for v(</a:t>
            </a:r>
            <a:r>
              <a:rPr kumimoji="0" lang="en-CA" sz="2000" i="0" u="none" strike="noStrike" cap="none" spc="0" normalizeH="0" baseline="0" dirty="0" err="1">
                <a:ln>
                  <a:noFill/>
                </a:ln>
                <a:effectLst/>
                <a:uFillTx/>
                <a:ea typeface="Helvetica"/>
                <a:cs typeface="Helvetica"/>
                <a:sym typeface="Helvetica"/>
              </a:rPr>
              <a:t>P</a:t>
            </a:r>
            <a:r>
              <a:rPr kumimoji="0" lang="en-CA" sz="2000" i="0" u="none" strike="noStrike" cap="none" spc="0" normalizeH="0" baseline="-25000" dirty="0" err="1">
                <a:ln>
                  <a:noFill/>
                </a:ln>
                <a:effectLst/>
                <a:uFillTx/>
                <a:ea typeface="Helvetica"/>
                <a:cs typeface="Helvetica"/>
                <a:sym typeface="Helvetica"/>
              </a:rPr>
              <a:t>n</a:t>
            </a:r>
            <a:r>
              <a:rPr kumimoji="0" lang="en-CA" sz="2000" i="0" u="none" strike="noStrike" cap="none" spc="0" normalizeH="0" baseline="0" dirty="0">
                <a:ln>
                  <a:noFill/>
                </a:ln>
                <a:effectLst/>
                <a:uFillTx/>
                <a:ea typeface="Helvetica"/>
                <a:cs typeface="Helvetica"/>
                <a:sym typeface="Helvetica"/>
              </a:rPr>
              <a:t>)</a:t>
            </a:r>
            <a:br>
              <a:rPr kumimoji="0" lang="en-CA" sz="2000" i="0" u="none" strike="noStrike" cap="none" spc="0" normalizeH="0" baseline="0" dirty="0">
                <a:ln>
                  <a:noFill/>
                </a:ln>
                <a:effectLst/>
                <a:uFillTx/>
                <a:ea typeface="Helvetica"/>
                <a:cs typeface="Helvetica"/>
                <a:sym typeface="Helvetica"/>
              </a:rPr>
            </a:br>
            <a:r>
              <a:rPr kumimoji="0" lang="en-CA" sz="1600" i="0" u="none" strike="noStrike" cap="none" spc="0" normalizeH="0" baseline="0" dirty="0">
                <a:ln>
                  <a:noFill/>
                </a:ln>
                <a:effectLst/>
                <a:uFillTx/>
                <a:ea typeface="Helvetica"/>
                <a:cs typeface="Helvetica"/>
                <a:sym typeface="Helvetica"/>
              </a:rPr>
              <a:t>(e.g. nearest neighbour, tri-linear)</a:t>
            </a:r>
            <a:endParaRPr kumimoji="0" lang="en-CA" sz="2000" i="0" u="none" strike="noStrike" cap="none" spc="0" normalizeH="0" baseline="0" dirty="0">
              <a:ln>
                <a:noFill/>
              </a:ln>
              <a:effectLst/>
              <a:uFillTx/>
              <a:ea typeface="Helvetica"/>
              <a:cs typeface="Helvetica"/>
              <a:sym typeface="Helvetica"/>
            </a:endParaRPr>
          </a:p>
        </p:txBody>
      </p:sp>
      <p:sp>
        <p:nvSpPr>
          <p:cNvPr id="2" name="Title 1">
            <a:extLst>
              <a:ext uri="{FF2B5EF4-FFF2-40B4-BE49-F238E27FC236}">
                <a16:creationId xmlns:a16="http://schemas.microsoft.com/office/drawing/2014/main" id="{E6C318E8-77CC-4C21-A53B-3E4E12B73B07}"/>
              </a:ext>
            </a:extLst>
          </p:cNvPr>
          <p:cNvSpPr>
            <a:spLocks noGrp="1"/>
          </p:cNvSpPr>
          <p:nvPr>
            <p:ph type="title"/>
          </p:nvPr>
        </p:nvSpPr>
        <p:spPr>
          <a:xfrm>
            <a:off x="1141412" y="-86914"/>
            <a:ext cx="9905998" cy="1478570"/>
          </a:xfrm>
        </p:spPr>
        <p:txBody>
          <a:bodyPr/>
          <a:lstStyle/>
          <a:p>
            <a:r>
              <a:rPr lang="en-CA" dirty="0"/>
              <a:t>How are streamlines constructed?</a:t>
            </a:r>
          </a:p>
        </p:txBody>
      </p:sp>
      <p:sp>
        <p:nvSpPr>
          <p:cNvPr id="6" name="Text Placeholder 2">
            <a:extLst>
              <a:ext uri="{FF2B5EF4-FFF2-40B4-BE49-F238E27FC236}">
                <a16:creationId xmlns:a16="http://schemas.microsoft.com/office/drawing/2014/main" id="{A0A8CB54-AC5C-422C-8E92-7DC01F7D2C49}"/>
              </a:ext>
            </a:extLst>
          </p:cNvPr>
          <p:cNvSpPr txBox="1">
            <a:spLocks/>
          </p:cNvSpPr>
          <p:nvPr>
            <p:custDataLst>
              <p:tags r:id="rId2"/>
            </p:custDataLst>
          </p:nvPr>
        </p:nvSpPr>
        <p:spPr>
          <a:xfrm>
            <a:off x="1141412" y="3339693"/>
            <a:ext cx="5378181" cy="8807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spcAft>
                <a:spcPts val="900"/>
              </a:spcAft>
              <a:buFont typeface="Arial" panose="020B0604020202020204" pitchFamily="34" charset="0"/>
              <a:buChar char="•"/>
              <a:defRPr sz="32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spcAft>
                <a:spcPts val="900"/>
              </a:spcAft>
              <a:buFont typeface="Arial" panose="020B0604020202020204" pitchFamily="34" charset="0"/>
              <a:buChar char="•"/>
              <a:defRPr sz="28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spcAft>
                <a:spcPts val="900"/>
              </a:spcAft>
              <a:buFont typeface="Arial" panose="020B0604020202020204" pitchFamily="34" charset="0"/>
              <a:buChar char="•"/>
              <a:defRPr sz="24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spcAft>
                <a:spcPts val="900"/>
              </a:spcAft>
              <a:buFont typeface="Arial" panose="020B0604020202020204" pitchFamily="34" charset="0"/>
              <a:buChar char="•"/>
              <a:defRPr sz="20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0"/>
              </a:spcBef>
              <a:spcAft>
                <a:spcPts val="300"/>
              </a:spcAft>
            </a:pPr>
            <a:r>
              <a:rPr lang="en-US" altLang="en-US" sz="1600" b="0" dirty="0" err="1">
                <a:cs typeface="Arial" panose="020B0604020202020204" pitchFamily="34" charset="0"/>
                <a:sym typeface="Arial" panose="020B0604020202020204" pitchFamily="34" charset="0"/>
              </a:rPr>
              <a:t>p</a:t>
            </a:r>
            <a:r>
              <a:rPr lang="en-US" altLang="en-US" sz="1600" b="0" baseline="-6000" dirty="0" err="1">
                <a:cs typeface="Arial" panose="020B0604020202020204" pitchFamily="34" charset="0"/>
                <a:sym typeface="Arial" panose="020B0604020202020204" pitchFamily="34" charset="0"/>
              </a:rPr>
              <a:t>n</a:t>
            </a:r>
            <a:r>
              <a:rPr lang="en-US" altLang="en-US" sz="1600" b="0" dirty="0">
                <a:cs typeface="Arial" panose="020B0604020202020204" pitchFamily="34" charset="0"/>
                <a:sym typeface="Arial" panose="020B0604020202020204" pitchFamily="34" charset="0"/>
              </a:rPr>
              <a:t> := n</a:t>
            </a:r>
            <a:r>
              <a:rPr lang="en-US" altLang="en-US" sz="1600" b="0" baseline="30000" dirty="0">
                <a:cs typeface="Arial" panose="020B0604020202020204" pitchFamily="34" charset="0"/>
                <a:sym typeface="Arial" panose="020B0604020202020204" pitchFamily="34" charset="0"/>
              </a:rPr>
              <a:t>th</a:t>
            </a:r>
            <a:r>
              <a:rPr lang="en-US" altLang="en-US" sz="1600" b="0" dirty="0">
                <a:cs typeface="Arial" panose="020B0604020202020204" pitchFamily="34" charset="0"/>
                <a:sym typeface="Arial" panose="020B0604020202020204" pitchFamily="34" charset="0"/>
              </a:rPr>
              <a:t> point of the streamline</a:t>
            </a:r>
          </a:p>
          <a:p>
            <a:pPr lvl="1">
              <a:lnSpc>
                <a:spcPct val="100000"/>
              </a:lnSpc>
              <a:spcBef>
                <a:spcPts val="0"/>
              </a:spcBef>
              <a:spcAft>
                <a:spcPts val="300"/>
              </a:spcAft>
            </a:pPr>
            <a:r>
              <a:rPr lang="en-US" altLang="en-US" sz="1600" b="0" dirty="0">
                <a:cs typeface="Arial" panose="020B0604020202020204" pitchFamily="34" charset="0"/>
                <a:sym typeface="Arial" panose="020B0604020202020204" pitchFamily="34" charset="0"/>
              </a:rPr>
              <a:t>v(</a:t>
            </a:r>
            <a:r>
              <a:rPr lang="en-US" altLang="en-US" sz="1600" b="0" dirty="0" err="1">
                <a:cs typeface="Arial" panose="020B0604020202020204" pitchFamily="34" charset="0"/>
                <a:sym typeface="Arial" panose="020B0604020202020204" pitchFamily="34" charset="0"/>
              </a:rPr>
              <a:t>p</a:t>
            </a:r>
            <a:r>
              <a:rPr lang="en-US" altLang="en-US" sz="1600" b="0" baseline="-6000" dirty="0" err="1">
                <a:cs typeface="Arial" panose="020B0604020202020204" pitchFamily="34" charset="0"/>
                <a:sym typeface="Arial" panose="020B0604020202020204" pitchFamily="34" charset="0"/>
              </a:rPr>
              <a:t>n</a:t>
            </a:r>
            <a:r>
              <a:rPr lang="en-US" altLang="en-US" sz="1600" b="0" dirty="0">
                <a:cs typeface="Arial" panose="020B0604020202020204" pitchFamily="34" charset="0"/>
                <a:sym typeface="Arial" panose="020B0604020202020204" pitchFamily="34" charset="0"/>
              </a:rPr>
              <a:t>) := direction vector at </a:t>
            </a:r>
            <a:r>
              <a:rPr lang="en-US" altLang="en-US" sz="1600" b="0" dirty="0" err="1">
                <a:cs typeface="Arial" panose="020B0604020202020204" pitchFamily="34" charset="0"/>
                <a:sym typeface="Arial" panose="020B0604020202020204" pitchFamily="34" charset="0"/>
              </a:rPr>
              <a:t>p</a:t>
            </a:r>
            <a:r>
              <a:rPr lang="en-US" altLang="en-US" sz="1600" b="0" baseline="-6000" dirty="0" err="1">
                <a:cs typeface="Arial" panose="020B0604020202020204" pitchFamily="34" charset="0"/>
                <a:sym typeface="Arial" panose="020B0604020202020204" pitchFamily="34" charset="0"/>
              </a:rPr>
              <a:t>n</a:t>
            </a:r>
            <a:endParaRPr lang="en-CA" sz="2000" b="0" dirty="0"/>
          </a:p>
          <a:p>
            <a:pPr lvl="1">
              <a:lnSpc>
                <a:spcPct val="100000"/>
              </a:lnSpc>
              <a:spcBef>
                <a:spcPts val="0"/>
              </a:spcBef>
              <a:spcAft>
                <a:spcPts val="300"/>
              </a:spcAft>
            </a:pPr>
            <a:r>
              <a:rPr lang="el-GR" altLang="en-US" sz="1600" b="0" dirty="0">
                <a:cs typeface="Arial" panose="020B0604020202020204" pitchFamily="34" charset="0"/>
                <a:sym typeface="Arial" panose="020B0604020202020204" pitchFamily="34" charset="0"/>
              </a:rPr>
              <a:t>Δ</a:t>
            </a:r>
            <a:r>
              <a:rPr lang="en-CA" altLang="en-US" sz="1600" b="0" dirty="0">
                <a:cs typeface="Arial" panose="020B0604020202020204" pitchFamily="34" charset="0"/>
                <a:sym typeface="Arial" panose="020B0604020202020204" pitchFamily="34" charset="0"/>
              </a:rPr>
              <a:t>s </a:t>
            </a:r>
            <a:r>
              <a:rPr lang="en-US" altLang="en-US" sz="1600" b="0" dirty="0">
                <a:cs typeface="Arial" panose="020B0604020202020204" pitchFamily="34" charset="0"/>
                <a:sym typeface="Arial" panose="020B0604020202020204" pitchFamily="34" charset="0"/>
              </a:rPr>
              <a:t>:= step size</a:t>
            </a:r>
          </a:p>
        </p:txBody>
      </p:sp>
      <p:pic>
        <p:nvPicPr>
          <p:cNvPr id="8" name="Picture 7">
            <a:extLst>
              <a:ext uri="{FF2B5EF4-FFF2-40B4-BE49-F238E27FC236}">
                <a16:creationId xmlns:a16="http://schemas.microsoft.com/office/drawing/2014/main" id="{C4D78CFC-00F3-4C7E-A15B-BEC1D2EB5D13}"/>
              </a:ext>
            </a:extLst>
          </p:cNvPr>
          <p:cNvPicPr>
            <a:picLocks noChangeAspect="1"/>
          </p:cNvPicPr>
          <p:nvPr>
            <p:custDataLst>
              <p:tags r:id="rId3"/>
            </p:custDataLst>
          </p:nvPr>
        </p:nvPicPr>
        <p:blipFill>
          <a:blip r:embed="rId6" cstate="print"/>
          <a:stretch>
            <a:fillRect/>
          </a:stretch>
        </p:blipFill>
        <p:spPr>
          <a:xfrm>
            <a:off x="1692876" y="2308876"/>
            <a:ext cx="3661626" cy="941917"/>
          </a:xfrm>
          <a:prstGeom prst="rect">
            <a:avLst/>
          </a:prstGeom>
        </p:spPr>
      </p:pic>
      <p:pic>
        <p:nvPicPr>
          <p:cNvPr id="10" name="Picture 9">
            <a:extLst>
              <a:ext uri="{FF2B5EF4-FFF2-40B4-BE49-F238E27FC236}">
                <a16:creationId xmlns:a16="http://schemas.microsoft.com/office/drawing/2014/main" id="{E529379D-D681-4359-BF15-6B8F0F9A10A6}"/>
              </a:ext>
            </a:extLst>
          </p:cNvPr>
          <p:cNvPicPr>
            <a:picLocks noChangeAspect="1"/>
          </p:cNvPicPr>
          <p:nvPr/>
        </p:nvPicPr>
        <p:blipFill rotWithShape="1">
          <a:blip r:embed="rId7"/>
          <a:srcRect l="23292" r="1254"/>
          <a:stretch/>
        </p:blipFill>
        <p:spPr>
          <a:xfrm>
            <a:off x="7974965" y="1330101"/>
            <a:ext cx="3601820" cy="4758899"/>
          </a:xfrm>
          <a:prstGeom prst="rect">
            <a:avLst/>
          </a:prstGeom>
        </p:spPr>
      </p:pic>
      <p:sp>
        <p:nvSpPr>
          <p:cNvPr id="11" name="TextBox 10">
            <a:extLst>
              <a:ext uri="{FF2B5EF4-FFF2-40B4-BE49-F238E27FC236}">
                <a16:creationId xmlns:a16="http://schemas.microsoft.com/office/drawing/2014/main" id="{6C697C99-75F4-4F88-A0D9-1AC4C3010C57}"/>
              </a:ext>
            </a:extLst>
          </p:cNvPr>
          <p:cNvSpPr txBox="1"/>
          <p:nvPr/>
        </p:nvSpPr>
        <p:spPr>
          <a:xfrm>
            <a:off x="8624764" y="2208993"/>
            <a:ext cx="409086" cy="369332"/>
          </a:xfrm>
          <a:prstGeom prst="rect">
            <a:avLst/>
          </a:prstGeom>
          <a:noFill/>
        </p:spPr>
        <p:txBody>
          <a:bodyPr wrap="none" rtlCol="0">
            <a:spAutoFit/>
          </a:bodyPr>
          <a:lstStyle/>
          <a:p>
            <a:r>
              <a:rPr lang="el-GR" altLang="en-US" b="1" dirty="0">
                <a:solidFill>
                  <a:schemeClr val="accent2"/>
                </a:solidFill>
                <a:cs typeface="Arial" panose="020B0604020202020204" pitchFamily="34" charset="0"/>
                <a:sym typeface="Arial" panose="020B0604020202020204" pitchFamily="34" charset="0"/>
              </a:rPr>
              <a:t>Δ</a:t>
            </a:r>
            <a:r>
              <a:rPr lang="en-CA" b="1" dirty="0">
                <a:solidFill>
                  <a:schemeClr val="accent2"/>
                </a:solidFill>
              </a:rPr>
              <a:t>s</a:t>
            </a:r>
          </a:p>
        </p:txBody>
      </p:sp>
      <p:cxnSp>
        <p:nvCxnSpPr>
          <p:cNvPr id="13" name="Straight Connector 12">
            <a:extLst>
              <a:ext uri="{FF2B5EF4-FFF2-40B4-BE49-F238E27FC236}">
                <a16:creationId xmlns:a16="http://schemas.microsoft.com/office/drawing/2014/main" id="{7FC801AB-ADA4-4818-9C5A-29B053DED4C4}"/>
              </a:ext>
            </a:extLst>
          </p:cNvPr>
          <p:cNvCxnSpPr>
            <a:cxnSpLocks/>
          </p:cNvCxnSpPr>
          <p:nvPr/>
        </p:nvCxnSpPr>
        <p:spPr>
          <a:xfrm>
            <a:off x="8572848" y="2243238"/>
            <a:ext cx="42335" cy="34571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0201D127-F6C7-48B9-8891-2D5AD4D6D240}"/>
              </a:ext>
            </a:extLst>
          </p:cNvPr>
          <p:cNvSpPr txBox="1"/>
          <p:nvPr/>
        </p:nvSpPr>
        <p:spPr>
          <a:xfrm>
            <a:off x="9169171" y="1375278"/>
            <a:ext cx="1980029" cy="369332"/>
          </a:xfrm>
          <a:prstGeom prst="rect">
            <a:avLst/>
          </a:prstGeom>
          <a:noFill/>
        </p:spPr>
        <p:txBody>
          <a:bodyPr wrap="none" rtlCol="0">
            <a:spAutoFit/>
          </a:bodyPr>
          <a:lstStyle/>
          <a:p>
            <a:r>
              <a:rPr lang="en-CA" b="1" dirty="0">
                <a:solidFill>
                  <a:schemeClr val="accent2"/>
                </a:solidFill>
              </a:rPr>
              <a:t>P</a:t>
            </a:r>
            <a:r>
              <a:rPr lang="en-CA" b="1" baseline="-25000" dirty="0">
                <a:solidFill>
                  <a:schemeClr val="accent2"/>
                </a:solidFill>
              </a:rPr>
              <a:t>0</a:t>
            </a:r>
            <a:r>
              <a:rPr lang="en-CA" b="1" dirty="0">
                <a:solidFill>
                  <a:schemeClr val="accent2"/>
                </a:solidFill>
                <a:sym typeface="Wingdings" panose="05000000000000000000" pitchFamily="2" charset="2"/>
              </a:rPr>
              <a:t>: (x</a:t>
            </a:r>
            <a:r>
              <a:rPr lang="en-CA" b="1" baseline="-25000" dirty="0">
                <a:solidFill>
                  <a:schemeClr val="accent2"/>
                </a:solidFill>
                <a:sym typeface="Wingdings" panose="05000000000000000000" pitchFamily="2" charset="2"/>
              </a:rPr>
              <a:t>0</a:t>
            </a:r>
            <a:r>
              <a:rPr lang="en-CA" b="1" dirty="0">
                <a:solidFill>
                  <a:schemeClr val="accent2"/>
                </a:solidFill>
                <a:sym typeface="Wingdings" panose="05000000000000000000" pitchFamily="2" charset="2"/>
              </a:rPr>
              <a:t>,y</a:t>
            </a:r>
            <a:r>
              <a:rPr lang="en-CA" b="1" baseline="-25000" dirty="0">
                <a:solidFill>
                  <a:schemeClr val="accent2"/>
                </a:solidFill>
                <a:sym typeface="Wingdings" panose="05000000000000000000" pitchFamily="2" charset="2"/>
              </a:rPr>
              <a:t>0</a:t>
            </a:r>
            <a:r>
              <a:rPr lang="en-CA" b="1" dirty="0">
                <a:solidFill>
                  <a:schemeClr val="accent2"/>
                </a:solidFill>
                <a:sym typeface="Wingdings" panose="05000000000000000000" pitchFamily="2" charset="2"/>
              </a:rPr>
              <a:t>,z</a:t>
            </a:r>
            <a:r>
              <a:rPr lang="en-CA" b="1" baseline="-25000" dirty="0">
                <a:solidFill>
                  <a:schemeClr val="accent2"/>
                </a:solidFill>
                <a:sym typeface="Wingdings" panose="05000000000000000000" pitchFamily="2" charset="2"/>
              </a:rPr>
              <a:t>0</a:t>
            </a:r>
            <a:r>
              <a:rPr lang="en-CA" b="1" dirty="0">
                <a:solidFill>
                  <a:schemeClr val="accent2"/>
                </a:solidFill>
                <a:sym typeface="Wingdings" panose="05000000000000000000" pitchFamily="2" charset="2"/>
              </a:rPr>
              <a:t>)    </a:t>
            </a:r>
            <a:r>
              <a:rPr lang="en-CA" sz="1400" b="1" dirty="0">
                <a:solidFill>
                  <a:schemeClr val="accent2"/>
                </a:solidFill>
                <a:sym typeface="Wingdings" panose="05000000000000000000" pitchFamily="2" charset="2"/>
              </a:rPr>
              <a:t>(seed)</a:t>
            </a:r>
            <a:endParaRPr lang="en-CA" b="1" dirty="0">
              <a:solidFill>
                <a:schemeClr val="accent2"/>
              </a:solidFill>
            </a:endParaRPr>
          </a:p>
        </p:txBody>
      </p:sp>
      <p:sp>
        <p:nvSpPr>
          <p:cNvPr id="20" name="Oval 19">
            <a:extLst>
              <a:ext uri="{FF2B5EF4-FFF2-40B4-BE49-F238E27FC236}">
                <a16:creationId xmlns:a16="http://schemas.microsoft.com/office/drawing/2014/main" id="{825D54FE-7D41-4A57-B417-23EBB6DE8522}"/>
              </a:ext>
            </a:extLst>
          </p:cNvPr>
          <p:cNvSpPr/>
          <p:nvPr/>
        </p:nvSpPr>
        <p:spPr>
          <a:xfrm>
            <a:off x="8984248" y="1495946"/>
            <a:ext cx="177800" cy="177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Straight Arrow Connector 21">
            <a:extLst>
              <a:ext uri="{FF2B5EF4-FFF2-40B4-BE49-F238E27FC236}">
                <a16:creationId xmlns:a16="http://schemas.microsoft.com/office/drawing/2014/main" id="{2FE94180-F982-407A-A939-A0DF95A4597B}"/>
              </a:ext>
            </a:extLst>
          </p:cNvPr>
          <p:cNvCxnSpPr>
            <a:cxnSpLocks/>
          </p:cNvCxnSpPr>
          <p:nvPr/>
        </p:nvCxnSpPr>
        <p:spPr>
          <a:xfrm>
            <a:off x="9061563" y="2964775"/>
            <a:ext cx="243304" cy="22928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6785761C-789A-4697-AAE9-036193CB4A2F}"/>
              </a:ext>
            </a:extLst>
          </p:cNvPr>
          <p:cNvSpPr txBox="1"/>
          <p:nvPr/>
        </p:nvSpPr>
        <p:spPr>
          <a:xfrm>
            <a:off x="9194202" y="2736201"/>
            <a:ext cx="2002984" cy="369332"/>
          </a:xfrm>
          <a:prstGeom prst="rect">
            <a:avLst/>
          </a:prstGeom>
          <a:noFill/>
        </p:spPr>
        <p:txBody>
          <a:bodyPr wrap="none" rtlCol="0">
            <a:spAutoFit/>
          </a:bodyPr>
          <a:lstStyle/>
          <a:p>
            <a:r>
              <a:rPr lang="en-CA" b="1" dirty="0">
                <a:solidFill>
                  <a:schemeClr val="accent2"/>
                </a:solidFill>
              </a:rPr>
              <a:t>v(p</a:t>
            </a:r>
            <a:r>
              <a:rPr lang="en-CA" b="1" baseline="-25000" dirty="0">
                <a:solidFill>
                  <a:schemeClr val="accent2"/>
                </a:solidFill>
              </a:rPr>
              <a:t>6</a:t>
            </a:r>
            <a:r>
              <a:rPr lang="en-CA" b="1" dirty="0">
                <a:solidFill>
                  <a:schemeClr val="accent2"/>
                </a:solidFill>
              </a:rPr>
              <a:t>)  </a:t>
            </a:r>
            <a:r>
              <a:rPr lang="en-CA" sz="1400" b="1" dirty="0">
                <a:solidFill>
                  <a:schemeClr val="accent2"/>
                </a:solidFill>
              </a:rPr>
              <a:t>(</a:t>
            </a:r>
            <a:r>
              <a:rPr lang="en-CA" sz="1400" b="1" dirty="0" err="1">
                <a:solidFill>
                  <a:schemeClr val="accent2"/>
                </a:solidFill>
              </a:rPr>
              <a:t>directionGetter</a:t>
            </a:r>
            <a:r>
              <a:rPr lang="en-CA" sz="1400" b="1" dirty="0">
                <a:solidFill>
                  <a:schemeClr val="accent2"/>
                </a:solidFill>
              </a:rPr>
              <a:t>)</a:t>
            </a:r>
            <a:endParaRPr lang="en-CA" b="1" dirty="0">
              <a:solidFill>
                <a:schemeClr val="accent2"/>
              </a:solidFill>
            </a:endParaRPr>
          </a:p>
        </p:txBody>
      </p:sp>
      <p:sp>
        <p:nvSpPr>
          <p:cNvPr id="28" name="TextBox 27">
            <a:extLst>
              <a:ext uri="{FF2B5EF4-FFF2-40B4-BE49-F238E27FC236}">
                <a16:creationId xmlns:a16="http://schemas.microsoft.com/office/drawing/2014/main" id="{06542C51-EF3A-4340-B2DD-6B66217AF1DE}"/>
              </a:ext>
            </a:extLst>
          </p:cNvPr>
          <p:cNvSpPr txBox="1"/>
          <p:nvPr/>
        </p:nvSpPr>
        <p:spPr>
          <a:xfrm>
            <a:off x="9304867" y="3547473"/>
            <a:ext cx="1308371" cy="369332"/>
          </a:xfrm>
          <a:prstGeom prst="rect">
            <a:avLst/>
          </a:prstGeom>
          <a:noFill/>
        </p:spPr>
        <p:txBody>
          <a:bodyPr wrap="none" rtlCol="0">
            <a:spAutoFit/>
          </a:bodyPr>
          <a:lstStyle/>
          <a:p>
            <a:r>
              <a:rPr lang="en-CA" b="1" dirty="0">
                <a:solidFill>
                  <a:schemeClr val="accent2"/>
                </a:solidFill>
              </a:rPr>
              <a:t>P</a:t>
            </a:r>
            <a:r>
              <a:rPr lang="en-CA" b="1" baseline="-25000" dirty="0">
                <a:solidFill>
                  <a:schemeClr val="accent2"/>
                </a:solidFill>
              </a:rPr>
              <a:t>9</a:t>
            </a:r>
            <a:r>
              <a:rPr lang="en-CA" b="1" dirty="0">
                <a:solidFill>
                  <a:schemeClr val="accent2"/>
                </a:solidFill>
                <a:sym typeface="Wingdings" panose="05000000000000000000" pitchFamily="2" charset="2"/>
              </a:rPr>
              <a:t>: (x</a:t>
            </a:r>
            <a:r>
              <a:rPr lang="en-CA" b="1" baseline="-25000" dirty="0">
                <a:solidFill>
                  <a:schemeClr val="accent2"/>
                </a:solidFill>
                <a:sym typeface="Wingdings" panose="05000000000000000000" pitchFamily="2" charset="2"/>
              </a:rPr>
              <a:t>9</a:t>
            </a:r>
            <a:r>
              <a:rPr lang="en-CA" b="1" dirty="0">
                <a:solidFill>
                  <a:schemeClr val="accent2"/>
                </a:solidFill>
                <a:sym typeface="Wingdings" panose="05000000000000000000" pitchFamily="2" charset="2"/>
              </a:rPr>
              <a:t>,y</a:t>
            </a:r>
            <a:r>
              <a:rPr lang="en-CA" b="1" baseline="-25000" dirty="0">
                <a:solidFill>
                  <a:schemeClr val="accent2"/>
                </a:solidFill>
                <a:sym typeface="Wingdings" panose="05000000000000000000" pitchFamily="2" charset="2"/>
              </a:rPr>
              <a:t>9</a:t>
            </a:r>
            <a:r>
              <a:rPr lang="en-CA" b="1" dirty="0">
                <a:solidFill>
                  <a:schemeClr val="accent2"/>
                </a:solidFill>
                <a:sym typeface="Wingdings" panose="05000000000000000000" pitchFamily="2" charset="2"/>
              </a:rPr>
              <a:t>,z</a:t>
            </a:r>
            <a:r>
              <a:rPr lang="en-CA" b="1" baseline="-25000" dirty="0">
                <a:solidFill>
                  <a:schemeClr val="accent2"/>
                </a:solidFill>
                <a:sym typeface="Wingdings" panose="05000000000000000000" pitchFamily="2" charset="2"/>
              </a:rPr>
              <a:t>9</a:t>
            </a:r>
            <a:r>
              <a:rPr lang="en-CA" b="1" dirty="0">
                <a:solidFill>
                  <a:schemeClr val="accent2"/>
                </a:solidFill>
                <a:sym typeface="Wingdings" panose="05000000000000000000" pitchFamily="2" charset="2"/>
              </a:rPr>
              <a:t>)</a:t>
            </a:r>
            <a:endParaRPr lang="en-CA" b="1" dirty="0">
              <a:solidFill>
                <a:schemeClr val="accent2"/>
              </a:solidFill>
            </a:endParaRPr>
          </a:p>
        </p:txBody>
      </p:sp>
      <p:sp>
        <p:nvSpPr>
          <p:cNvPr id="29" name="TextBox 28">
            <a:extLst>
              <a:ext uri="{FF2B5EF4-FFF2-40B4-BE49-F238E27FC236}">
                <a16:creationId xmlns:a16="http://schemas.microsoft.com/office/drawing/2014/main" id="{1FF1391A-24D7-47D1-BE7C-EC3353F93012}"/>
              </a:ext>
            </a:extLst>
          </p:cNvPr>
          <p:cNvSpPr txBox="1"/>
          <p:nvPr/>
        </p:nvSpPr>
        <p:spPr>
          <a:xfrm>
            <a:off x="8527487" y="5630768"/>
            <a:ext cx="1622560" cy="369332"/>
          </a:xfrm>
          <a:prstGeom prst="rect">
            <a:avLst/>
          </a:prstGeom>
          <a:noFill/>
        </p:spPr>
        <p:txBody>
          <a:bodyPr wrap="none" rtlCol="0">
            <a:spAutoFit/>
          </a:bodyPr>
          <a:lstStyle/>
          <a:p>
            <a:r>
              <a:rPr lang="en-CA" b="1" dirty="0">
                <a:solidFill>
                  <a:schemeClr val="accent2"/>
                </a:solidFill>
              </a:rPr>
              <a:t>P</a:t>
            </a:r>
            <a:r>
              <a:rPr lang="en-CA" b="1" baseline="-25000" dirty="0">
                <a:solidFill>
                  <a:schemeClr val="accent2"/>
                </a:solidFill>
              </a:rPr>
              <a:t>18</a:t>
            </a:r>
            <a:r>
              <a:rPr lang="en-CA" b="1" dirty="0">
                <a:solidFill>
                  <a:schemeClr val="accent2"/>
                </a:solidFill>
                <a:sym typeface="Wingdings" panose="05000000000000000000" pitchFamily="2" charset="2"/>
              </a:rPr>
              <a:t>: (x</a:t>
            </a:r>
            <a:r>
              <a:rPr lang="en-CA" b="1" baseline="-25000" dirty="0">
                <a:solidFill>
                  <a:schemeClr val="accent2"/>
                </a:solidFill>
                <a:sym typeface="Wingdings" panose="05000000000000000000" pitchFamily="2" charset="2"/>
              </a:rPr>
              <a:t>18</a:t>
            </a:r>
            <a:r>
              <a:rPr lang="en-CA" b="1" dirty="0">
                <a:solidFill>
                  <a:schemeClr val="accent2"/>
                </a:solidFill>
                <a:sym typeface="Wingdings" panose="05000000000000000000" pitchFamily="2" charset="2"/>
              </a:rPr>
              <a:t>,y</a:t>
            </a:r>
            <a:r>
              <a:rPr lang="en-CA" b="1" baseline="-25000" dirty="0">
                <a:solidFill>
                  <a:schemeClr val="accent2"/>
                </a:solidFill>
                <a:sym typeface="Wingdings" panose="05000000000000000000" pitchFamily="2" charset="2"/>
              </a:rPr>
              <a:t>18</a:t>
            </a:r>
            <a:r>
              <a:rPr lang="en-CA" b="1" dirty="0">
                <a:solidFill>
                  <a:schemeClr val="accent2"/>
                </a:solidFill>
                <a:sym typeface="Wingdings" panose="05000000000000000000" pitchFamily="2" charset="2"/>
              </a:rPr>
              <a:t>,z</a:t>
            </a:r>
            <a:r>
              <a:rPr lang="en-CA" b="1" baseline="-25000" dirty="0">
                <a:solidFill>
                  <a:schemeClr val="accent2"/>
                </a:solidFill>
                <a:sym typeface="Wingdings" panose="05000000000000000000" pitchFamily="2" charset="2"/>
              </a:rPr>
              <a:t>18</a:t>
            </a:r>
            <a:r>
              <a:rPr lang="en-CA" b="1" dirty="0">
                <a:solidFill>
                  <a:schemeClr val="accent2"/>
                </a:solidFill>
                <a:sym typeface="Wingdings" panose="05000000000000000000" pitchFamily="2" charset="2"/>
              </a:rPr>
              <a:t>)</a:t>
            </a:r>
            <a:endParaRPr lang="en-CA" b="1" dirty="0">
              <a:solidFill>
                <a:schemeClr val="accent2"/>
              </a:solidFill>
            </a:endParaRPr>
          </a:p>
        </p:txBody>
      </p:sp>
      <p:sp>
        <p:nvSpPr>
          <p:cNvPr id="30" name="Oval 29">
            <a:extLst>
              <a:ext uri="{FF2B5EF4-FFF2-40B4-BE49-F238E27FC236}">
                <a16:creationId xmlns:a16="http://schemas.microsoft.com/office/drawing/2014/main" id="{E8A984BE-9AB3-46B6-B3F5-1F8952AF0B67}"/>
              </a:ext>
            </a:extLst>
          </p:cNvPr>
          <p:cNvSpPr/>
          <p:nvPr/>
        </p:nvSpPr>
        <p:spPr>
          <a:xfrm>
            <a:off x="9188421" y="3641831"/>
            <a:ext cx="177800" cy="177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Oval 30">
            <a:extLst>
              <a:ext uri="{FF2B5EF4-FFF2-40B4-BE49-F238E27FC236}">
                <a16:creationId xmlns:a16="http://schemas.microsoft.com/office/drawing/2014/main" id="{CAB34805-7DE6-4629-9AD9-CA0273646B89}"/>
              </a:ext>
            </a:extLst>
          </p:cNvPr>
          <p:cNvSpPr/>
          <p:nvPr/>
        </p:nvSpPr>
        <p:spPr>
          <a:xfrm>
            <a:off x="10365758" y="5772247"/>
            <a:ext cx="177800" cy="177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898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1" grpId="0"/>
      <p:bldP spid="19" grpId="0"/>
      <p:bldP spid="20" grpId="0" animBg="1"/>
      <p:bldP spid="25" grpId="0"/>
      <p:bldP spid="28" grpId="0"/>
      <p:bldP spid="29" grpId="0"/>
      <p:bldP spid="30" grpId="0" animBg="1"/>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92DEBA8-146F-324E-B8A6-CD3306C14CB1}"/>
              </a:ext>
            </a:extLst>
          </p:cNvPr>
          <p:cNvSpPr>
            <a:spLocks noGrp="1" noChangeArrowheads="1"/>
          </p:cNvSpPr>
          <p:nvPr>
            <p:ph type="title"/>
          </p:nvPr>
        </p:nvSpPr>
        <p:spPr>
          <a:xfrm>
            <a:off x="2895243" y="507850"/>
            <a:ext cx="6216519" cy="641350"/>
          </a:xfrm>
        </p:spPr>
        <p:txBody>
          <a:bodyPr>
            <a:normAutofit fontScale="90000"/>
          </a:bodyPr>
          <a:lstStyle/>
          <a:p>
            <a:pPr eaLnBrk="1" hangingPunct="1"/>
            <a:r>
              <a:rPr lang="en-US" altLang="en-US" dirty="0"/>
              <a:t>Diffusion in brain tissue</a:t>
            </a:r>
          </a:p>
        </p:txBody>
      </p:sp>
      <p:sp>
        <p:nvSpPr>
          <p:cNvPr id="5" name="Rectangle 3">
            <a:extLst>
              <a:ext uri="{FF2B5EF4-FFF2-40B4-BE49-F238E27FC236}">
                <a16:creationId xmlns:a16="http://schemas.microsoft.com/office/drawing/2014/main" id="{46B296B4-3AAC-9F4D-BF63-4A6960F1B045}"/>
              </a:ext>
            </a:extLst>
          </p:cNvPr>
          <p:cNvSpPr txBox="1">
            <a:spLocks noChangeArrowheads="1"/>
          </p:cNvSpPr>
          <p:nvPr/>
        </p:nvSpPr>
        <p:spPr>
          <a:xfrm>
            <a:off x="1971253" y="2520800"/>
            <a:ext cx="7010400" cy="31242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619" indent="-342619">
              <a:defRPr/>
            </a:pPr>
            <a:r>
              <a:rPr lang="en-US" dirty="0"/>
              <a:t>Gray matter: Diffusion is uniformly restricted </a:t>
            </a:r>
          </a:p>
          <a:p>
            <a:pPr marL="0" indent="0">
              <a:buFontTx/>
              <a:buNone/>
              <a:defRPr/>
            </a:pPr>
            <a:r>
              <a:rPr lang="en-US" dirty="0">
                <a:sym typeface="Symbol" charset="0"/>
              </a:rPr>
              <a:t>		 isotropic</a:t>
            </a:r>
          </a:p>
          <a:p>
            <a:pPr marL="342619" indent="-342619">
              <a:defRPr/>
            </a:pPr>
            <a:r>
              <a:rPr lang="en-US" dirty="0"/>
              <a:t>White matter: Diffusion is preferentially restricted </a:t>
            </a:r>
          </a:p>
          <a:p>
            <a:pPr marL="0" indent="0">
              <a:buFontTx/>
              <a:buNone/>
              <a:defRPr/>
            </a:pPr>
            <a:r>
              <a:rPr lang="en-US" dirty="0">
                <a:sym typeface="Symbol" charset="0"/>
              </a:rPr>
              <a:t>		 anisotropic</a:t>
            </a:r>
            <a:endParaRPr lang="en-US" dirty="0"/>
          </a:p>
        </p:txBody>
      </p:sp>
      <p:sp>
        <p:nvSpPr>
          <p:cNvPr id="6" name="Rectangle 5">
            <a:extLst>
              <a:ext uri="{FF2B5EF4-FFF2-40B4-BE49-F238E27FC236}">
                <a16:creationId xmlns:a16="http://schemas.microsoft.com/office/drawing/2014/main" id="{D3D790BD-D872-4F4A-97B3-B1945D5885C6}"/>
              </a:ext>
            </a:extLst>
          </p:cNvPr>
          <p:cNvSpPr>
            <a:spLocks noChangeArrowheads="1"/>
          </p:cNvSpPr>
          <p:nvPr/>
        </p:nvSpPr>
        <p:spPr bwMode="auto">
          <a:xfrm>
            <a:off x="1971253" y="1479764"/>
            <a:ext cx="75438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r>
              <a:rPr lang="en-US" altLang="en-US" sz="2000" dirty="0"/>
              <a:t>Differentiate tissues based on the diffusion (random motion) of water molecules within them</a:t>
            </a:r>
          </a:p>
        </p:txBody>
      </p:sp>
      <p:sp>
        <p:nvSpPr>
          <p:cNvPr id="7" name="Oval 6">
            <a:extLst>
              <a:ext uri="{FF2B5EF4-FFF2-40B4-BE49-F238E27FC236}">
                <a16:creationId xmlns:a16="http://schemas.microsoft.com/office/drawing/2014/main" id="{A85B2161-90EA-3C46-8CEE-E9EAE8B45EA8}"/>
              </a:ext>
            </a:extLst>
          </p:cNvPr>
          <p:cNvSpPr>
            <a:spLocks noChangeArrowheads="1"/>
          </p:cNvSpPr>
          <p:nvPr/>
        </p:nvSpPr>
        <p:spPr bwMode="auto">
          <a:xfrm>
            <a:off x="9757810" y="2997415"/>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8" name="Line 7">
            <a:extLst>
              <a:ext uri="{FF2B5EF4-FFF2-40B4-BE49-F238E27FC236}">
                <a16:creationId xmlns:a16="http://schemas.microsoft.com/office/drawing/2014/main" id="{9F99F45F-0490-644D-9AD9-54CA00A0F230}"/>
              </a:ext>
            </a:extLst>
          </p:cNvPr>
          <p:cNvSpPr>
            <a:spLocks noChangeShapeType="1"/>
          </p:cNvSpPr>
          <p:nvPr/>
        </p:nvSpPr>
        <p:spPr bwMode="auto">
          <a:xfrm flipV="1">
            <a:off x="9961010" y="2552915"/>
            <a:ext cx="266700" cy="4064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9" name="Line 8">
            <a:extLst>
              <a:ext uri="{FF2B5EF4-FFF2-40B4-BE49-F238E27FC236}">
                <a16:creationId xmlns:a16="http://schemas.microsoft.com/office/drawing/2014/main" id="{C59C9520-2B7A-5347-9E53-948CB8C653C8}"/>
              </a:ext>
            </a:extLst>
          </p:cNvPr>
          <p:cNvSpPr>
            <a:spLocks noChangeShapeType="1"/>
          </p:cNvSpPr>
          <p:nvPr/>
        </p:nvSpPr>
        <p:spPr bwMode="auto">
          <a:xfrm flipV="1">
            <a:off x="10037210" y="3099015"/>
            <a:ext cx="5334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0" name="Line 9">
            <a:extLst>
              <a:ext uri="{FF2B5EF4-FFF2-40B4-BE49-F238E27FC236}">
                <a16:creationId xmlns:a16="http://schemas.microsoft.com/office/drawing/2014/main" id="{EA23EBB4-74C4-794F-AADF-1AB31CB4A942}"/>
              </a:ext>
            </a:extLst>
          </p:cNvPr>
          <p:cNvSpPr>
            <a:spLocks noChangeShapeType="1"/>
          </p:cNvSpPr>
          <p:nvPr/>
        </p:nvSpPr>
        <p:spPr bwMode="auto">
          <a:xfrm flipH="1" flipV="1">
            <a:off x="9160910" y="3099015"/>
            <a:ext cx="5334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1" name="Line 10">
            <a:extLst>
              <a:ext uri="{FF2B5EF4-FFF2-40B4-BE49-F238E27FC236}">
                <a16:creationId xmlns:a16="http://schemas.microsoft.com/office/drawing/2014/main" id="{F35546E0-F203-2346-B6AD-F39F66718B34}"/>
              </a:ext>
            </a:extLst>
          </p:cNvPr>
          <p:cNvSpPr>
            <a:spLocks noChangeShapeType="1"/>
          </p:cNvSpPr>
          <p:nvPr/>
        </p:nvSpPr>
        <p:spPr bwMode="auto">
          <a:xfrm rot="10800000" flipV="1">
            <a:off x="9491110" y="3264115"/>
            <a:ext cx="279400" cy="3810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2" name="Line 11">
            <a:extLst>
              <a:ext uri="{FF2B5EF4-FFF2-40B4-BE49-F238E27FC236}">
                <a16:creationId xmlns:a16="http://schemas.microsoft.com/office/drawing/2014/main" id="{A305756A-1115-E341-B5FA-E83B55D1E2A7}"/>
              </a:ext>
            </a:extLst>
          </p:cNvPr>
          <p:cNvSpPr>
            <a:spLocks noChangeShapeType="1"/>
          </p:cNvSpPr>
          <p:nvPr/>
        </p:nvSpPr>
        <p:spPr bwMode="auto">
          <a:xfrm rot="5400000" flipV="1">
            <a:off x="9961010" y="3276815"/>
            <a:ext cx="3810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3" name="Line 12">
            <a:extLst>
              <a:ext uri="{FF2B5EF4-FFF2-40B4-BE49-F238E27FC236}">
                <a16:creationId xmlns:a16="http://schemas.microsoft.com/office/drawing/2014/main" id="{0813E1D5-09EF-5E4F-8994-CE06810177D5}"/>
              </a:ext>
            </a:extLst>
          </p:cNvPr>
          <p:cNvSpPr>
            <a:spLocks noChangeShapeType="1"/>
          </p:cNvSpPr>
          <p:nvPr/>
        </p:nvSpPr>
        <p:spPr bwMode="auto">
          <a:xfrm rot="16200000" flipV="1">
            <a:off x="9440310" y="2616415"/>
            <a:ext cx="3810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4" name="Oval 13">
            <a:extLst>
              <a:ext uri="{FF2B5EF4-FFF2-40B4-BE49-F238E27FC236}">
                <a16:creationId xmlns:a16="http://schemas.microsoft.com/office/drawing/2014/main" id="{4095F71D-68FF-9841-8987-017A923F5260}"/>
              </a:ext>
            </a:extLst>
          </p:cNvPr>
          <p:cNvSpPr>
            <a:spLocks noChangeArrowheads="1"/>
          </p:cNvSpPr>
          <p:nvPr/>
        </p:nvSpPr>
        <p:spPr bwMode="auto">
          <a:xfrm>
            <a:off x="7000453" y="5340200"/>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Line 14">
            <a:extLst>
              <a:ext uri="{FF2B5EF4-FFF2-40B4-BE49-F238E27FC236}">
                <a16:creationId xmlns:a16="http://schemas.microsoft.com/office/drawing/2014/main" id="{5677392F-9D46-254E-9172-1D386E84FBA5}"/>
              </a:ext>
            </a:extLst>
          </p:cNvPr>
          <p:cNvSpPr>
            <a:spLocks noChangeShapeType="1"/>
          </p:cNvSpPr>
          <p:nvPr/>
        </p:nvSpPr>
        <p:spPr bwMode="auto">
          <a:xfrm flipV="1">
            <a:off x="7254453" y="5238600"/>
            <a:ext cx="482600" cy="1524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6" name="Line 15">
            <a:extLst>
              <a:ext uri="{FF2B5EF4-FFF2-40B4-BE49-F238E27FC236}">
                <a16:creationId xmlns:a16="http://schemas.microsoft.com/office/drawing/2014/main" id="{20D5A3DD-5B9D-384E-9DBA-7E7394DAE8A1}"/>
              </a:ext>
            </a:extLst>
          </p:cNvPr>
          <p:cNvSpPr>
            <a:spLocks noChangeShapeType="1"/>
          </p:cNvSpPr>
          <p:nvPr/>
        </p:nvSpPr>
        <p:spPr bwMode="auto">
          <a:xfrm flipV="1">
            <a:off x="7279853" y="5454500"/>
            <a:ext cx="4826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7" name="Line 16">
            <a:extLst>
              <a:ext uri="{FF2B5EF4-FFF2-40B4-BE49-F238E27FC236}">
                <a16:creationId xmlns:a16="http://schemas.microsoft.com/office/drawing/2014/main" id="{7B1FEC73-8A4F-1D42-BE97-E6D56B42857B}"/>
              </a:ext>
            </a:extLst>
          </p:cNvPr>
          <p:cNvSpPr>
            <a:spLocks noChangeShapeType="1"/>
          </p:cNvSpPr>
          <p:nvPr/>
        </p:nvSpPr>
        <p:spPr bwMode="auto">
          <a:xfrm flipH="1" flipV="1">
            <a:off x="6403553" y="5378300"/>
            <a:ext cx="533400" cy="50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8" name="Line 17">
            <a:extLst>
              <a:ext uri="{FF2B5EF4-FFF2-40B4-BE49-F238E27FC236}">
                <a16:creationId xmlns:a16="http://schemas.microsoft.com/office/drawing/2014/main" id="{51FE010C-DAE4-164F-B36A-92999A71687B}"/>
              </a:ext>
            </a:extLst>
          </p:cNvPr>
          <p:cNvSpPr>
            <a:spLocks noChangeShapeType="1"/>
          </p:cNvSpPr>
          <p:nvPr/>
        </p:nvSpPr>
        <p:spPr bwMode="auto">
          <a:xfrm rot="10800000" flipV="1">
            <a:off x="6403553" y="5505300"/>
            <a:ext cx="546100" cy="50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9" name="Freeform 20">
            <a:extLst>
              <a:ext uri="{FF2B5EF4-FFF2-40B4-BE49-F238E27FC236}">
                <a16:creationId xmlns:a16="http://schemas.microsoft.com/office/drawing/2014/main" id="{1F716D03-A617-1B40-854B-2524509F1978}"/>
              </a:ext>
            </a:extLst>
          </p:cNvPr>
          <p:cNvSpPr>
            <a:spLocks/>
          </p:cNvSpPr>
          <p:nvPr/>
        </p:nvSpPr>
        <p:spPr bwMode="auto">
          <a:xfrm>
            <a:off x="6238453" y="3892400"/>
            <a:ext cx="2514600" cy="1409700"/>
          </a:xfrm>
          <a:custGeom>
            <a:avLst/>
            <a:gdLst>
              <a:gd name="T0" fmla="*/ 0 w 1392"/>
              <a:gd name="T1" fmla="*/ 2147483647 h 744"/>
              <a:gd name="T2" fmla="*/ 2147483647 w 1392"/>
              <a:gd name="T3" fmla="*/ 2147483647 h 744"/>
              <a:gd name="T4" fmla="*/ 2147483647 w 1392"/>
              <a:gd name="T5" fmla="*/ 0 h 744"/>
              <a:gd name="T6" fmla="*/ 0 60000 65536"/>
              <a:gd name="T7" fmla="*/ 0 60000 65536"/>
              <a:gd name="T8" fmla="*/ 0 60000 65536"/>
            </a:gdLst>
            <a:ahLst/>
            <a:cxnLst>
              <a:cxn ang="T6">
                <a:pos x="T0" y="T1"/>
              </a:cxn>
              <a:cxn ang="T7">
                <a:pos x="T2" y="T3"/>
              </a:cxn>
              <a:cxn ang="T8">
                <a:pos x="T4" y="T5"/>
              </a:cxn>
            </a:cxnLst>
            <a:rect l="0" t="0" r="r" b="b"/>
            <a:pathLst>
              <a:path w="1392" h="744">
                <a:moveTo>
                  <a:pt x="0" y="720"/>
                </a:moveTo>
                <a:cubicBezTo>
                  <a:pt x="316" y="732"/>
                  <a:pt x="632" y="744"/>
                  <a:pt x="864" y="624"/>
                </a:cubicBezTo>
                <a:cubicBezTo>
                  <a:pt x="1096" y="504"/>
                  <a:pt x="1304" y="104"/>
                  <a:pt x="1392" y="0"/>
                </a:cubicBezTo>
              </a:path>
            </a:pathLst>
          </a:custGeom>
          <a:noFill/>
          <a:ln w="19050">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0" name="Freeform 21">
            <a:extLst>
              <a:ext uri="{FF2B5EF4-FFF2-40B4-BE49-F238E27FC236}">
                <a16:creationId xmlns:a16="http://schemas.microsoft.com/office/drawing/2014/main" id="{730725FE-3F62-DB42-8111-B501A6A0D94B}"/>
              </a:ext>
            </a:extLst>
          </p:cNvPr>
          <p:cNvSpPr>
            <a:spLocks/>
          </p:cNvSpPr>
          <p:nvPr/>
        </p:nvSpPr>
        <p:spPr bwMode="auto">
          <a:xfrm>
            <a:off x="6467053" y="4349600"/>
            <a:ext cx="2590800" cy="1371600"/>
          </a:xfrm>
          <a:custGeom>
            <a:avLst/>
            <a:gdLst>
              <a:gd name="T0" fmla="*/ 0 w 1392"/>
              <a:gd name="T1" fmla="*/ 2147483647 h 744"/>
              <a:gd name="T2" fmla="*/ 2147483647 w 1392"/>
              <a:gd name="T3" fmla="*/ 2147483647 h 744"/>
              <a:gd name="T4" fmla="*/ 2147483647 w 1392"/>
              <a:gd name="T5" fmla="*/ 0 h 744"/>
              <a:gd name="T6" fmla="*/ 0 60000 65536"/>
              <a:gd name="T7" fmla="*/ 0 60000 65536"/>
              <a:gd name="T8" fmla="*/ 0 60000 65536"/>
            </a:gdLst>
            <a:ahLst/>
            <a:cxnLst>
              <a:cxn ang="T6">
                <a:pos x="T0" y="T1"/>
              </a:cxn>
              <a:cxn ang="T7">
                <a:pos x="T2" y="T3"/>
              </a:cxn>
              <a:cxn ang="T8">
                <a:pos x="T4" y="T5"/>
              </a:cxn>
            </a:cxnLst>
            <a:rect l="0" t="0" r="r" b="b"/>
            <a:pathLst>
              <a:path w="1392" h="744">
                <a:moveTo>
                  <a:pt x="0" y="720"/>
                </a:moveTo>
                <a:cubicBezTo>
                  <a:pt x="316" y="732"/>
                  <a:pt x="632" y="744"/>
                  <a:pt x="864" y="624"/>
                </a:cubicBezTo>
                <a:cubicBezTo>
                  <a:pt x="1096" y="504"/>
                  <a:pt x="1304" y="104"/>
                  <a:pt x="1392" y="0"/>
                </a:cubicBezTo>
              </a:path>
            </a:pathLst>
          </a:custGeom>
          <a:noFill/>
          <a:ln w="19050">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Oval 23">
            <a:extLst>
              <a:ext uri="{FF2B5EF4-FFF2-40B4-BE49-F238E27FC236}">
                <a16:creationId xmlns:a16="http://schemas.microsoft.com/office/drawing/2014/main" id="{B98F66CC-58E1-7A49-AB66-4C5A87F9A67A}"/>
              </a:ext>
            </a:extLst>
          </p:cNvPr>
          <p:cNvSpPr>
            <a:spLocks noChangeArrowheads="1"/>
          </p:cNvSpPr>
          <p:nvPr/>
        </p:nvSpPr>
        <p:spPr bwMode="auto">
          <a:xfrm>
            <a:off x="8410153" y="4540100"/>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2" name="Line 24">
            <a:extLst>
              <a:ext uri="{FF2B5EF4-FFF2-40B4-BE49-F238E27FC236}">
                <a16:creationId xmlns:a16="http://schemas.microsoft.com/office/drawing/2014/main" id="{7A9C4A7E-6E82-6740-8A97-DCCBE0A783F9}"/>
              </a:ext>
            </a:extLst>
          </p:cNvPr>
          <p:cNvSpPr>
            <a:spLocks noChangeShapeType="1"/>
          </p:cNvSpPr>
          <p:nvPr/>
        </p:nvSpPr>
        <p:spPr bwMode="auto">
          <a:xfrm flipV="1">
            <a:off x="8575253" y="4108300"/>
            <a:ext cx="228600" cy="3810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3" name="Line 25">
            <a:extLst>
              <a:ext uri="{FF2B5EF4-FFF2-40B4-BE49-F238E27FC236}">
                <a16:creationId xmlns:a16="http://schemas.microsoft.com/office/drawing/2014/main" id="{984B7ADD-5DA5-1146-84FC-53B5090498A9}"/>
              </a:ext>
            </a:extLst>
          </p:cNvPr>
          <p:cNvSpPr>
            <a:spLocks noChangeShapeType="1"/>
          </p:cNvSpPr>
          <p:nvPr/>
        </p:nvSpPr>
        <p:spPr bwMode="auto">
          <a:xfrm flipV="1">
            <a:off x="8638753" y="4235300"/>
            <a:ext cx="3048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4" name="Line 26">
            <a:extLst>
              <a:ext uri="{FF2B5EF4-FFF2-40B4-BE49-F238E27FC236}">
                <a16:creationId xmlns:a16="http://schemas.microsoft.com/office/drawing/2014/main" id="{17EC2C03-2D3B-D844-866D-5E1080A03FD5}"/>
              </a:ext>
            </a:extLst>
          </p:cNvPr>
          <p:cNvSpPr>
            <a:spLocks noChangeShapeType="1"/>
          </p:cNvSpPr>
          <p:nvPr/>
        </p:nvSpPr>
        <p:spPr bwMode="auto">
          <a:xfrm flipH="1">
            <a:off x="8092653" y="4743300"/>
            <a:ext cx="2921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5" name="Line 27">
            <a:extLst>
              <a:ext uri="{FF2B5EF4-FFF2-40B4-BE49-F238E27FC236}">
                <a16:creationId xmlns:a16="http://schemas.microsoft.com/office/drawing/2014/main" id="{4BE13E48-A576-0C47-A616-B798FB37069F}"/>
              </a:ext>
            </a:extLst>
          </p:cNvPr>
          <p:cNvSpPr>
            <a:spLocks noChangeShapeType="1"/>
          </p:cNvSpPr>
          <p:nvPr/>
        </p:nvSpPr>
        <p:spPr bwMode="auto">
          <a:xfrm rot="10800000" flipV="1">
            <a:off x="8283153" y="4806800"/>
            <a:ext cx="177800" cy="3429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pic>
        <p:nvPicPr>
          <p:cNvPr id="26" name="Picture 28">
            <a:extLst>
              <a:ext uri="{FF2B5EF4-FFF2-40B4-BE49-F238E27FC236}">
                <a16:creationId xmlns:a16="http://schemas.microsoft.com/office/drawing/2014/main" id="{9B6D747B-8C21-FA4C-9CD5-6985C7BD7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853" y="4922686"/>
            <a:ext cx="3429000" cy="130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7" name="Rectangle 30">
            <a:extLst>
              <a:ext uri="{FF2B5EF4-FFF2-40B4-BE49-F238E27FC236}">
                <a16:creationId xmlns:a16="http://schemas.microsoft.com/office/drawing/2014/main" id="{EB506C77-9825-1845-8F12-CA8B138FFBBA}"/>
              </a:ext>
            </a:extLst>
          </p:cNvPr>
          <p:cNvSpPr>
            <a:spLocks noChangeArrowheads="1"/>
          </p:cNvSpPr>
          <p:nvPr/>
        </p:nvSpPr>
        <p:spPr bwMode="auto">
          <a:xfrm>
            <a:off x="5755853" y="5289400"/>
            <a:ext cx="76200" cy="76200"/>
          </a:xfrm>
          <a:prstGeom prst="rect">
            <a:avLst/>
          </a:prstGeom>
          <a:noFill/>
          <a:ln w="19050">
            <a:solidFill>
              <a:schemeClr val="tx1"/>
            </a:solidFill>
            <a:miter lim="800000"/>
            <a:headEnd/>
            <a:tailEnd/>
          </a:ln>
          <a:effectLst>
            <a:outerShdw dist="35921" dir="2700000" algn="ctr" rotWithShape="0">
              <a:srgbClr val="808080">
                <a:alpha val="75000"/>
              </a:srgbClr>
            </a:outerShdw>
          </a:effectLst>
          <a:extLst>
            <a:ext uri="{909E8E84-426E-40DD-AFC4-6F175D3DCCD1}">
              <a14:hiddenFill xmlns:a14="http://schemas.microsoft.com/office/drawing/2010/main">
                <a:solidFill>
                  <a:schemeClr val="accent1"/>
                </a:solidFill>
              </a14:hiddenFill>
            </a:ext>
          </a:extLst>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8" name="Line 31">
            <a:extLst>
              <a:ext uri="{FF2B5EF4-FFF2-40B4-BE49-F238E27FC236}">
                <a16:creationId xmlns:a16="http://schemas.microsoft.com/office/drawing/2014/main" id="{EEB1857A-36B7-904B-A675-6AB6ECAF44F3}"/>
              </a:ext>
            </a:extLst>
          </p:cNvPr>
          <p:cNvSpPr>
            <a:spLocks noChangeShapeType="1"/>
          </p:cNvSpPr>
          <p:nvPr/>
        </p:nvSpPr>
        <p:spPr bwMode="auto">
          <a:xfrm flipV="1">
            <a:off x="5844753" y="5264000"/>
            <a:ext cx="317500" cy="2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none" anchor="ctr"/>
          <a:lstStyle/>
          <a:p>
            <a:endParaRPr lang="en-US"/>
          </a:p>
        </p:txBody>
      </p:sp>
      <p:sp>
        <p:nvSpPr>
          <p:cNvPr id="29" name="Line 32">
            <a:extLst>
              <a:ext uri="{FF2B5EF4-FFF2-40B4-BE49-F238E27FC236}">
                <a16:creationId xmlns:a16="http://schemas.microsoft.com/office/drawing/2014/main" id="{1DF750D4-A591-7640-9E15-969C96954D69}"/>
              </a:ext>
            </a:extLst>
          </p:cNvPr>
          <p:cNvSpPr>
            <a:spLocks noChangeShapeType="1"/>
          </p:cNvSpPr>
          <p:nvPr/>
        </p:nvSpPr>
        <p:spPr bwMode="auto">
          <a:xfrm>
            <a:off x="5819353" y="5352900"/>
            <a:ext cx="5715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none" anchor="ctr"/>
          <a:lstStyle/>
          <a:p>
            <a:endParaRPr lang="en-US"/>
          </a:p>
        </p:txBody>
      </p:sp>
    </p:spTree>
    <p:extLst>
      <p:ext uri="{BB962C8B-B14F-4D97-AF65-F5344CB8AC3E}">
        <p14:creationId xmlns:p14="http://schemas.microsoft.com/office/powerpoint/2010/main" val="3619369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DAA5BA7-F277-4CBB-AD41-93B994D27B91}"/>
              </a:ext>
            </a:extLst>
          </p:cNvPr>
          <p:cNvPicPr>
            <a:picLocks noChangeAspect="1"/>
          </p:cNvPicPr>
          <p:nvPr/>
        </p:nvPicPr>
        <p:blipFill rotWithShape="1">
          <a:blip r:embed="rId4"/>
          <a:srcRect l="5005" t="1228" r="14472" b="2497"/>
          <a:stretch/>
        </p:blipFill>
        <p:spPr>
          <a:xfrm flipH="1" flipV="1">
            <a:off x="9165152" y="2801013"/>
            <a:ext cx="1668446" cy="3977641"/>
          </a:xfrm>
          <a:prstGeom prst="rect">
            <a:avLst/>
          </a:prstGeom>
        </p:spPr>
      </p:pic>
      <p:grpSp>
        <p:nvGrpSpPr>
          <p:cNvPr id="17" name="Group 16">
            <a:extLst>
              <a:ext uri="{FF2B5EF4-FFF2-40B4-BE49-F238E27FC236}">
                <a16:creationId xmlns:a16="http://schemas.microsoft.com/office/drawing/2014/main" id="{BDCEFBAA-2601-4E51-BC1B-5C2A5C5F594B}"/>
              </a:ext>
            </a:extLst>
          </p:cNvPr>
          <p:cNvGrpSpPr/>
          <p:nvPr/>
        </p:nvGrpSpPr>
        <p:grpSpPr>
          <a:xfrm>
            <a:off x="9989820" y="81576"/>
            <a:ext cx="2073301" cy="3977641"/>
            <a:chOff x="9989820" y="198119"/>
            <a:chExt cx="2073301" cy="3977641"/>
          </a:xfrm>
        </p:grpSpPr>
        <p:pic>
          <p:nvPicPr>
            <p:cNvPr id="14" name="Picture 13">
              <a:extLst>
                <a:ext uri="{FF2B5EF4-FFF2-40B4-BE49-F238E27FC236}">
                  <a16:creationId xmlns:a16="http://schemas.microsoft.com/office/drawing/2014/main" id="{5ECCA0F9-3224-43EC-9B17-014AC077030E}"/>
                </a:ext>
              </a:extLst>
            </p:cNvPr>
            <p:cNvPicPr>
              <a:picLocks noChangeAspect="1"/>
            </p:cNvPicPr>
            <p:nvPr/>
          </p:nvPicPr>
          <p:blipFill rotWithShape="1">
            <a:blip r:embed="rId4"/>
            <a:srcRect l="5005" t="1228" r="14472" b="2497"/>
            <a:stretch/>
          </p:blipFill>
          <p:spPr>
            <a:xfrm>
              <a:off x="9989820" y="198119"/>
              <a:ext cx="1668446" cy="3977641"/>
            </a:xfrm>
            <a:prstGeom prst="rect">
              <a:avLst/>
            </a:prstGeom>
          </p:spPr>
        </p:pic>
        <p:sp>
          <p:nvSpPr>
            <p:cNvPr id="13" name="TextBox 12">
              <a:extLst>
                <a:ext uri="{FF2B5EF4-FFF2-40B4-BE49-F238E27FC236}">
                  <a16:creationId xmlns:a16="http://schemas.microsoft.com/office/drawing/2014/main" id="{7A9DC9BE-BE80-4C64-806C-44CFF165E41D}"/>
                </a:ext>
              </a:extLst>
            </p:cNvPr>
            <p:cNvSpPr txBox="1"/>
            <p:nvPr/>
          </p:nvSpPr>
          <p:spPr>
            <a:xfrm>
              <a:off x="10287000" y="1121134"/>
              <a:ext cx="669925" cy="400110"/>
            </a:xfrm>
            <a:prstGeom prst="rect">
              <a:avLst/>
            </a:prstGeom>
            <a:noFill/>
          </p:spPr>
          <p:txBody>
            <a:bodyPr wrap="square" rtlCol="0">
              <a:spAutoFit/>
            </a:bodyPr>
            <a:lstStyle/>
            <a:p>
              <a:pPr algn="ctr"/>
              <a:r>
                <a:rPr lang="en-CA" sz="1000" b="1" dirty="0"/>
                <a:t>Principal</a:t>
              </a:r>
              <a:br>
                <a:rPr lang="en-CA" sz="1000" b="1" dirty="0"/>
              </a:br>
              <a:r>
                <a:rPr lang="en-CA" sz="1000" b="1" dirty="0"/>
                <a:t>Direction</a:t>
              </a:r>
            </a:p>
          </p:txBody>
        </p:sp>
        <p:sp>
          <p:nvSpPr>
            <p:cNvPr id="15" name="TextBox 14">
              <a:extLst>
                <a:ext uri="{FF2B5EF4-FFF2-40B4-BE49-F238E27FC236}">
                  <a16:creationId xmlns:a16="http://schemas.microsoft.com/office/drawing/2014/main" id="{B4099107-23D5-406E-8741-BFDB669A1C30}"/>
                </a:ext>
              </a:extLst>
            </p:cNvPr>
            <p:cNvSpPr txBox="1"/>
            <p:nvPr/>
          </p:nvSpPr>
          <p:spPr>
            <a:xfrm>
              <a:off x="11016989" y="3089850"/>
              <a:ext cx="397772" cy="246221"/>
            </a:xfrm>
            <a:prstGeom prst="rect">
              <a:avLst/>
            </a:prstGeom>
            <a:noFill/>
          </p:spPr>
          <p:txBody>
            <a:bodyPr wrap="square" rtlCol="0">
              <a:spAutoFit/>
            </a:bodyPr>
            <a:lstStyle/>
            <a:p>
              <a:pPr algn="ctr"/>
              <a:r>
                <a:rPr lang="el-GR" altLang="en-US" sz="1000" b="1" dirty="0">
                  <a:latin typeface="Arial" panose="020B0604020202020204" pitchFamily="34" charset="0"/>
                  <a:cs typeface="Arial" panose="020B0604020202020204" pitchFamily="34" charset="0"/>
                  <a:sym typeface="Arial" panose="020B0604020202020204" pitchFamily="34" charset="0"/>
                </a:rPr>
                <a:t>Δ</a:t>
              </a:r>
              <a:r>
                <a:rPr lang="en-CA" altLang="en-US" sz="1000" b="1" dirty="0">
                  <a:latin typeface="Arial" panose="020B0604020202020204" pitchFamily="34" charset="0"/>
                  <a:cs typeface="Arial" panose="020B0604020202020204" pitchFamily="34" charset="0"/>
                  <a:sym typeface="Arial" panose="020B0604020202020204" pitchFamily="34" charset="0"/>
                </a:rPr>
                <a:t>s</a:t>
              </a:r>
              <a:endParaRPr lang="en-CA" sz="1000" b="1" dirty="0"/>
            </a:p>
          </p:txBody>
        </p:sp>
        <p:sp>
          <p:nvSpPr>
            <p:cNvPr id="16" name="TextBox 15">
              <a:extLst>
                <a:ext uri="{FF2B5EF4-FFF2-40B4-BE49-F238E27FC236}">
                  <a16:creationId xmlns:a16="http://schemas.microsoft.com/office/drawing/2014/main" id="{65DFE2EC-8588-4723-8F6A-578AE61F614A}"/>
                </a:ext>
              </a:extLst>
            </p:cNvPr>
            <p:cNvSpPr txBox="1"/>
            <p:nvPr/>
          </p:nvSpPr>
          <p:spPr>
            <a:xfrm>
              <a:off x="11288175" y="2613346"/>
              <a:ext cx="774946" cy="400110"/>
            </a:xfrm>
            <a:prstGeom prst="rect">
              <a:avLst/>
            </a:prstGeom>
            <a:noFill/>
          </p:spPr>
          <p:txBody>
            <a:bodyPr wrap="square" rtlCol="0">
              <a:spAutoFit/>
            </a:bodyPr>
            <a:lstStyle/>
            <a:p>
              <a:pPr algn="ctr"/>
              <a:r>
                <a:rPr lang="en-CA" sz="1000" b="1" dirty="0"/>
                <a:t>Maximum Angle</a:t>
              </a:r>
            </a:p>
          </p:txBody>
        </p:sp>
      </p:grpSp>
      <p:sp>
        <p:nvSpPr>
          <p:cNvPr id="6" name="Content Placeholder 2">
            <a:extLst>
              <a:ext uri="{FF2B5EF4-FFF2-40B4-BE49-F238E27FC236}">
                <a16:creationId xmlns:a16="http://schemas.microsoft.com/office/drawing/2014/main" id="{755215F3-5D26-4D50-9E9D-D992545AD10A}"/>
              </a:ext>
            </a:extLst>
          </p:cNvPr>
          <p:cNvSpPr>
            <a:spLocks noGrp="1"/>
          </p:cNvSpPr>
          <p:nvPr>
            <p:ph idx="1"/>
          </p:nvPr>
        </p:nvSpPr>
        <p:spPr>
          <a:xfrm>
            <a:off x="856002" y="1106437"/>
            <a:ext cx="8309150" cy="4979981"/>
          </a:xfrm>
        </p:spPr>
        <p:txBody>
          <a:bodyPr>
            <a:normAutofit/>
          </a:bodyPr>
          <a:lstStyle/>
          <a:p>
            <a:r>
              <a:rPr lang="en-US" dirty="0">
                <a:latin typeface="+mn-lt"/>
              </a:rPr>
              <a:t>For each seed position (initial position)</a:t>
            </a:r>
          </a:p>
          <a:p>
            <a:endParaRPr lang="en-US" dirty="0">
              <a:latin typeface="+mn-lt"/>
            </a:endParaRPr>
          </a:p>
          <a:p>
            <a:r>
              <a:rPr lang="en-US" dirty="0">
                <a:latin typeface="+mn-lt"/>
              </a:rPr>
              <a:t>Follow the eigenvector associated with principal eigenvalue</a:t>
            </a:r>
            <a:br>
              <a:rPr lang="en-US" dirty="0">
                <a:latin typeface="+mn-lt"/>
              </a:rPr>
            </a:br>
            <a:endParaRPr lang="en-US" dirty="0">
              <a:latin typeface="+mn-lt"/>
            </a:endParaRPr>
          </a:p>
          <a:p>
            <a:r>
              <a:rPr lang="en-US" dirty="0">
                <a:latin typeface="+mn-lt"/>
              </a:rPr>
              <a:t>Stop if:</a:t>
            </a:r>
          </a:p>
          <a:p>
            <a:pPr lvl="1"/>
            <a:r>
              <a:rPr lang="en-US" dirty="0">
                <a:latin typeface="+mn-lt"/>
              </a:rPr>
              <a:t>The position </a:t>
            </a:r>
            <a:r>
              <a:rPr lang="en-US" dirty="0" err="1">
                <a:latin typeface="+mn-lt"/>
              </a:rPr>
              <a:t>p</a:t>
            </a:r>
            <a:r>
              <a:rPr lang="en-US" baseline="-25000" dirty="0" err="1">
                <a:latin typeface="+mn-lt"/>
              </a:rPr>
              <a:t>n</a:t>
            </a:r>
            <a:r>
              <a:rPr lang="en-US" dirty="0">
                <a:latin typeface="+mn-lt"/>
              </a:rPr>
              <a:t> is outside of the mask</a:t>
            </a:r>
          </a:p>
          <a:p>
            <a:pPr lvl="1"/>
            <a:r>
              <a:rPr lang="en-US" dirty="0">
                <a:latin typeface="+mn-lt"/>
              </a:rPr>
              <a:t>The angle between the vector </a:t>
            </a:r>
            <a:r>
              <a:rPr lang="en-US" dirty="0" err="1">
                <a:latin typeface="+mn-lt"/>
              </a:rPr>
              <a:t>v</a:t>
            </a:r>
            <a:r>
              <a:rPr lang="en-US" baseline="-25000" dirty="0" err="1">
                <a:latin typeface="+mn-lt"/>
              </a:rPr>
              <a:t>n</a:t>
            </a:r>
            <a:r>
              <a:rPr lang="en-US" dirty="0">
                <a:latin typeface="+mn-lt"/>
              </a:rPr>
              <a:t> and v</a:t>
            </a:r>
            <a:r>
              <a:rPr lang="en-US" baseline="-25000" dirty="0">
                <a:latin typeface="+mn-lt"/>
              </a:rPr>
              <a:t>n-1</a:t>
            </a:r>
            <a:r>
              <a:rPr lang="en-US" dirty="0">
                <a:latin typeface="+mn-lt"/>
              </a:rPr>
              <a:t> is greater than the fixed maximum (e.g. opening angle θ=60</a:t>
            </a:r>
            <a:r>
              <a:rPr lang="en-US" baseline="30000" dirty="0">
                <a:latin typeface="+mn-lt"/>
              </a:rPr>
              <a:t>o</a:t>
            </a:r>
            <a:r>
              <a:rPr lang="en-US" dirty="0">
                <a:latin typeface="+mn-lt"/>
              </a:rPr>
              <a:t>)</a:t>
            </a:r>
          </a:p>
          <a:p>
            <a:pPr lvl="1"/>
            <a:endParaRPr lang="en-US" dirty="0">
              <a:latin typeface="+mn-lt"/>
            </a:endParaRPr>
          </a:p>
          <a:p>
            <a:r>
              <a:rPr lang="en-US" dirty="0">
                <a:latin typeface="+mn-lt"/>
              </a:rPr>
              <a:t>Restart from the seed in the opposite initial direction</a:t>
            </a:r>
          </a:p>
          <a:p>
            <a:endParaRPr lang="en-CA" dirty="0">
              <a:latin typeface="+mn-lt"/>
            </a:endParaRPr>
          </a:p>
        </p:txBody>
      </p:sp>
      <p:pic>
        <p:nvPicPr>
          <p:cNvPr id="8" name="Picture 7">
            <a:extLst>
              <a:ext uri="{FF2B5EF4-FFF2-40B4-BE49-F238E27FC236}">
                <a16:creationId xmlns:a16="http://schemas.microsoft.com/office/drawing/2014/main" id="{F3027372-868C-454F-985F-79630D9B80C2}"/>
              </a:ext>
            </a:extLst>
          </p:cNvPr>
          <p:cNvPicPr>
            <a:picLocks noChangeAspect="1"/>
          </p:cNvPicPr>
          <p:nvPr>
            <p:custDataLst>
              <p:tags r:id="rId1"/>
            </p:custDataLst>
          </p:nvPr>
        </p:nvPicPr>
        <p:blipFill>
          <a:blip r:embed="rId5" cstate="print">
            <a:clrChange>
              <a:clrFrom>
                <a:srgbClr val="FFFFFF"/>
              </a:clrFrom>
              <a:clrTo>
                <a:srgbClr val="FFFFFF">
                  <a:alpha val="0"/>
                </a:srgbClr>
              </a:clrTo>
            </a:clrChange>
          </a:blip>
          <a:stretch>
            <a:fillRect/>
          </a:stretch>
        </p:blipFill>
        <p:spPr>
          <a:xfrm>
            <a:off x="7502193" y="771581"/>
            <a:ext cx="2603461" cy="669714"/>
          </a:xfrm>
          <a:prstGeom prst="rect">
            <a:avLst/>
          </a:prstGeom>
        </p:spPr>
      </p:pic>
      <p:sp>
        <p:nvSpPr>
          <p:cNvPr id="3" name="TextBox 2">
            <a:extLst>
              <a:ext uri="{FF2B5EF4-FFF2-40B4-BE49-F238E27FC236}">
                <a16:creationId xmlns:a16="http://schemas.microsoft.com/office/drawing/2014/main" id="{72C22174-29C8-4DC8-B1CB-B17BB9DC831B}"/>
              </a:ext>
            </a:extLst>
          </p:cNvPr>
          <p:cNvSpPr txBox="1"/>
          <p:nvPr/>
        </p:nvSpPr>
        <p:spPr>
          <a:xfrm>
            <a:off x="9914736" y="3105853"/>
            <a:ext cx="381836" cy="369332"/>
          </a:xfrm>
          <a:prstGeom prst="rect">
            <a:avLst/>
          </a:prstGeom>
          <a:noFill/>
        </p:spPr>
        <p:txBody>
          <a:bodyPr wrap="square" rtlCol="0">
            <a:spAutoFit/>
          </a:bodyPr>
          <a:lstStyle/>
          <a:p>
            <a:r>
              <a:rPr lang="en-CA" dirty="0"/>
              <a:t>P</a:t>
            </a:r>
            <a:r>
              <a:rPr lang="en-CA" baseline="-25000" dirty="0"/>
              <a:t>0</a:t>
            </a:r>
          </a:p>
        </p:txBody>
      </p:sp>
      <p:sp>
        <p:nvSpPr>
          <p:cNvPr id="20" name="Flowchart: Connector 19">
            <a:extLst>
              <a:ext uri="{FF2B5EF4-FFF2-40B4-BE49-F238E27FC236}">
                <a16:creationId xmlns:a16="http://schemas.microsoft.com/office/drawing/2014/main" id="{AB765218-331A-41BA-B2DE-D1DB8E5BC7F1}"/>
              </a:ext>
            </a:extLst>
          </p:cNvPr>
          <p:cNvSpPr/>
          <p:nvPr/>
        </p:nvSpPr>
        <p:spPr>
          <a:xfrm>
            <a:off x="10169732" y="2924344"/>
            <a:ext cx="145690" cy="20947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Flowchart: Connector 20">
            <a:extLst>
              <a:ext uri="{FF2B5EF4-FFF2-40B4-BE49-F238E27FC236}">
                <a16:creationId xmlns:a16="http://schemas.microsoft.com/office/drawing/2014/main" id="{1017342E-7E81-4644-8C4F-6BCCFE421000}"/>
              </a:ext>
            </a:extLst>
          </p:cNvPr>
          <p:cNvSpPr/>
          <p:nvPr/>
        </p:nvSpPr>
        <p:spPr>
          <a:xfrm>
            <a:off x="10496550" y="3677701"/>
            <a:ext cx="198257" cy="20947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Title 1">
            <a:extLst>
              <a:ext uri="{FF2B5EF4-FFF2-40B4-BE49-F238E27FC236}">
                <a16:creationId xmlns:a16="http://schemas.microsoft.com/office/drawing/2014/main" id="{17E05B9F-15C1-F34B-AD7C-A424FF496119}"/>
              </a:ext>
            </a:extLst>
          </p:cNvPr>
          <p:cNvSpPr>
            <a:spLocks noGrp="1"/>
          </p:cNvSpPr>
          <p:nvPr>
            <p:ph type="title"/>
          </p:nvPr>
        </p:nvSpPr>
        <p:spPr>
          <a:xfrm>
            <a:off x="2549194" y="-189380"/>
            <a:ext cx="9905998" cy="1478570"/>
          </a:xfrm>
        </p:spPr>
        <p:txBody>
          <a:bodyPr/>
          <a:lstStyle/>
          <a:p>
            <a:r>
              <a:rPr lang="en-CA" dirty="0"/>
              <a:t>Tracking (in the tensor case)</a:t>
            </a:r>
          </a:p>
        </p:txBody>
      </p:sp>
    </p:spTree>
    <p:extLst>
      <p:ext uri="{BB962C8B-B14F-4D97-AF65-F5344CB8AC3E}">
        <p14:creationId xmlns:p14="http://schemas.microsoft.com/office/powerpoint/2010/main" val="4192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27D5E8-5F78-445B-B209-DF1CA6CC4ED2}"/>
              </a:ext>
            </a:extLst>
          </p:cNvPr>
          <p:cNvPicPr>
            <a:picLocks noChangeAspect="1"/>
          </p:cNvPicPr>
          <p:nvPr>
            <p:custDataLst>
              <p:tags r:id="rId1"/>
            </p:custDataLst>
          </p:nvPr>
        </p:nvPicPr>
        <p:blipFill>
          <a:blip r:embed="rId3" cstate="print"/>
          <a:stretch>
            <a:fillRect/>
          </a:stretch>
        </p:blipFill>
        <p:spPr>
          <a:xfrm>
            <a:off x="1363878" y="1178945"/>
            <a:ext cx="9464244" cy="4679814"/>
          </a:xfrm>
          <a:prstGeom prst="rect">
            <a:avLst/>
          </a:prstGeom>
        </p:spPr>
      </p:pic>
    </p:spTree>
    <p:extLst>
      <p:ext uri="{BB962C8B-B14F-4D97-AF65-F5344CB8AC3E}">
        <p14:creationId xmlns:p14="http://schemas.microsoft.com/office/powerpoint/2010/main" val="4195034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DCEFBAA-2601-4E51-BC1B-5C2A5C5F594B}"/>
              </a:ext>
            </a:extLst>
          </p:cNvPr>
          <p:cNvGrpSpPr/>
          <p:nvPr/>
        </p:nvGrpSpPr>
        <p:grpSpPr>
          <a:xfrm>
            <a:off x="9146794" y="1440179"/>
            <a:ext cx="2073301" cy="3977641"/>
            <a:chOff x="9989820" y="198119"/>
            <a:chExt cx="2073301" cy="3977641"/>
          </a:xfrm>
        </p:grpSpPr>
        <p:pic>
          <p:nvPicPr>
            <p:cNvPr id="14" name="Picture 13">
              <a:extLst>
                <a:ext uri="{FF2B5EF4-FFF2-40B4-BE49-F238E27FC236}">
                  <a16:creationId xmlns:a16="http://schemas.microsoft.com/office/drawing/2014/main" id="{5ECCA0F9-3224-43EC-9B17-014AC077030E}"/>
                </a:ext>
              </a:extLst>
            </p:cNvPr>
            <p:cNvPicPr>
              <a:picLocks noChangeAspect="1"/>
            </p:cNvPicPr>
            <p:nvPr/>
          </p:nvPicPr>
          <p:blipFill rotWithShape="1">
            <a:blip r:embed="rId4"/>
            <a:srcRect l="5005" t="1228" r="14472" b="2497"/>
            <a:stretch/>
          </p:blipFill>
          <p:spPr>
            <a:xfrm>
              <a:off x="9989820" y="198119"/>
              <a:ext cx="1668446" cy="3977641"/>
            </a:xfrm>
            <a:prstGeom prst="rect">
              <a:avLst/>
            </a:prstGeom>
          </p:spPr>
        </p:pic>
        <p:sp>
          <p:nvSpPr>
            <p:cNvPr id="13" name="TextBox 12">
              <a:extLst>
                <a:ext uri="{FF2B5EF4-FFF2-40B4-BE49-F238E27FC236}">
                  <a16:creationId xmlns:a16="http://schemas.microsoft.com/office/drawing/2014/main" id="{7A9DC9BE-BE80-4C64-806C-44CFF165E41D}"/>
                </a:ext>
              </a:extLst>
            </p:cNvPr>
            <p:cNvSpPr txBox="1"/>
            <p:nvPr/>
          </p:nvSpPr>
          <p:spPr>
            <a:xfrm>
              <a:off x="10287000" y="1121134"/>
              <a:ext cx="669925" cy="400110"/>
            </a:xfrm>
            <a:prstGeom prst="rect">
              <a:avLst/>
            </a:prstGeom>
            <a:noFill/>
          </p:spPr>
          <p:txBody>
            <a:bodyPr wrap="square" rtlCol="0">
              <a:spAutoFit/>
            </a:bodyPr>
            <a:lstStyle/>
            <a:p>
              <a:pPr algn="ctr"/>
              <a:r>
                <a:rPr lang="en-CA" sz="1000" b="1" dirty="0">
                  <a:solidFill>
                    <a:schemeClr val="bg1"/>
                  </a:solidFill>
                </a:rPr>
                <a:t>Principal</a:t>
              </a:r>
              <a:br>
                <a:rPr lang="en-CA" sz="1000" b="1" dirty="0">
                  <a:solidFill>
                    <a:schemeClr val="bg1"/>
                  </a:solidFill>
                </a:rPr>
              </a:br>
              <a:r>
                <a:rPr lang="en-CA" sz="1000" b="1" dirty="0">
                  <a:solidFill>
                    <a:schemeClr val="bg1"/>
                  </a:solidFill>
                </a:rPr>
                <a:t>Direction</a:t>
              </a:r>
            </a:p>
          </p:txBody>
        </p:sp>
        <p:sp>
          <p:nvSpPr>
            <p:cNvPr id="15" name="TextBox 14">
              <a:extLst>
                <a:ext uri="{FF2B5EF4-FFF2-40B4-BE49-F238E27FC236}">
                  <a16:creationId xmlns:a16="http://schemas.microsoft.com/office/drawing/2014/main" id="{B4099107-23D5-406E-8741-BFDB669A1C30}"/>
                </a:ext>
              </a:extLst>
            </p:cNvPr>
            <p:cNvSpPr txBox="1"/>
            <p:nvPr/>
          </p:nvSpPr>
          <p:spPr>
            <a:xfrm>
              <a:off x="11016989" y="3089850"/>
              <a:ext cx="397772" cy="246221"/>
            </a:xfrm>
            <a:prstGeom prst="rect">
              <a:avLst/>
            </a:prstGeom>
            <a:noFill/>
          </p:spPr>
          <p:txBody>
            <a:bodyPr wrap="square" rtlCol="0">
              <a:spAutoFit/>
            </a:bodyPr>
            <a:lstStyle/>
            <a:p>
              <a:pPr algn="ctr"/>
              <a:r>
                <a:rPr lang="el-GR" altLang="en-US" sz="1000" b="1" dirty="0">
                  <a:solidFill>
                    <a:schemeClr val="bg1"/>
                  </a:solidFill>
                  <a:latin typeface="Arial" panose="020B0604020202020204" pitchFamily="34" charset="0"/>
                  <a:cs typeface="Arial" panose="020B0604020202020204" pitchFamily="34" charset="0"/>
                  <a:sym typeface="Arial" panose="020B0604020202020204" pitchFamily="34" charset="0"/>
                </a:rPr>
                <a:t>Δ</a:t>
              </a:r>
              <a:r>
                <a:rPr lang="en-CA" altLang="en-US" sz="1000" b="1" dirty="0">
                  <a:solidFill>
                    <a:schemeClr val="bg1"/>
                  </a:solidFill>
                  <a:latin typeface="Arial" panose="020B0604020202020204" pitchFamily="34" charset="0"/>
                  <a:cs typeface="Arial" panose="020B0604020202020204" pitchFamily="34" charset="0"/>
                  <a:sym typeface="Arial" panose="020B0604020202020204" pitchFamily="34" charset="0"/>
                </a:rPr>
                <a:t>s</a:t>
              </a:r>
              <a:endParaRPr lang="en-CA" sz="1000" b="1" dirty="0">
                <a:solidFill>
                  <a:schemeClr val="bg1"/>
                </a:solidFill>
              </a:endParaRPr>
            </a:p>
          </p:txBody>
        </p:sp>
        <p:sp>
          <p:nvSpPr>
            <p:cNvPr id="16" name="TextBox 15">
              <a:extLst>
                <a:ext uri="{FF2B5EF4-FFF2-40B4-BE49-F238E27FC236}">
                  <a16:creationId xmlns:a16="http://schemas.microsoft.com/office/drawing/2014/main" id="{65DFE2EC-8588-4723-8F6A-578AE61F614A}"/>
                </a:ext>
              </a:extLst>
            </p:cNvPr>
            <p:cNvSpPr txBox="1"/>
            <p:nvPr/>
          </p:nvSpPr>
          <p:spPr>
            <a:xfrm>
              <a:off x="11288175" y="2613346"/>
              <a:ext cx="774946" cy="400110"/>
            </a:xfrm>
            <a:prstGeom prst="rect">
              <a:avLst/>
            </a:prstGeom>
            <a:noFill/>
          </p:spPr>
          <p:txBody>
            <a:bodyPr wrap="square" rtlCol="0">
              <a:spAutoFit/>
            </a:bodyPr>
            <a:lstStyle/>
            <a:p>
              <a:pPr algn="ctr"/>
              <a:r>
                <a:rPr lang="en-CA" sz="1000" b="1" dirty="0">
                  <a:solidFill>
                    <a:schemeClr val="bg1"/>
                  </a:solidFill>
                </a:rPr>
                <a:t>Maximum Angle</a:t>
              </a:r>
            </a:p>
          </p:txBody>
        </p:sp>
      </p:grpSp>
      <p:pic>
        <p:nvPicPr>
          <p:cNvPr id="22" name="Tractography.avi">
            <a:hlinkClick r:id="" action="ppaction://media"/>
            <a:extLst>
              <a:ext uri="{FF2B5EF4-FFF2-40B4-BE49-F238E27FC236}">
                <a16:creationId xmlns:a16="http://schemas.microsoft.com/office/drawing/2014/main" id="{A4371850-01FE-466F-892B-D0F06312DBF4}"/>
              </a:ext>
            </a:extLst>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3805417" y="1138417"/>
            <a:ext cx="4581166" cy="4581166"/>
          </a:xfrm>
          <a:prstGeom prst="rect">
            <a:avLst/>
          </a:prstGeom>
          <a:ln w="12700">
            <a:miter lim="400000"/>
          </a:ln>
          <a:extLst>
            <a:ext uri="{C572A759-6A51-4108-AA02-DFA0A04FC94B}">
              <ma14:wrappingTextBoxFlag xmlns="" xmlns:ma14="http://schemas.microsoft.com/office/mac/drawingml/2011/main" val="1"/>
            </a:ext>
          </a:extLst>
        </p:spPr>
      </p:pic>
    </p:spTree>
    <p:extLst>
      <p:ext uri="{BB962C8B-B14F-4D97-AF65-F5344CB8AC3E}">
        <p14:creationId xmlns:p14="http://schemas.microsoft.com/office/powerpoint/2010/main" val="955327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2611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22"/>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2CA41-33CE-4F03-85BB-743A004ADD25}"/>
              </a:ext>
            </a:extLst>
          </p:cNvPr>
          <p:cNvSpPr>
            <a:spLocks noGrp="1"/>
          </p:cNvSpPr>
          <p:nvPr>
            <p:ph type="title"/>
          </p:nvPr>
        </p:nvSpPr>
        <p:spPr>
          <a:xfrm>
            <a:off x="1299539" y="529093"/>
            <a:ext cx="9905998" cy="1478570"/>
          </a:xfrm>
        </p:spPr>
        <p:txBody>
          <a:bodyPr/>
          <a:lstStyle/>
          <a:p>
            <a:r>
              <a:rPr lang="en-CA" dirty="0"/>
              <a:t>Deterministic Fiber ODF Tractography</a:t>
            </a:r>
          </a:p>
        </p:txBody>
      </p:sp>
      <p:pic>
        <p:nvPicPr>
          <p:cNvPr id="6" name="Espace réservé du contenu 11">
            <a:extLst>
              <a:ext uri="{FF2B5EF4-FFF2-40B4-BE49-F238E27FC236}">
                <a16:creationId xmlns:a16="http://schemas.microsoft.com/office/drawing/2014/main" id="{12D010CF-10AF-4074-A1AD-25D514C57868}"/>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33841" y="1592383"/>
            <a:ext cx="5188322" cy="4338359"/>
          </a:xfrm>
          <a:prstGeom prst="rect">
            <a:avLst/>
          </a:prstGeom>
        </p:spPr>
      </p:pic>
      <p:sp>
        <p:nvSpPr>
          <p:cNvPr id="9" name="TextBox 8">
            <a:extLst>
              <a:ext uri="{FF2B5EF4-FFF2-40B4-BE49-F238E27FC236}">
                <a16:creationId xmlns:a16="http://schemas.microsoft.com/office/drawing/2014/main" id="{4C7EE14A-2FAA-48F9-B2FB-1A511C8AE2A3}"/>
              </a:ext>
            </a:extLst>
          </p:cNvPr>
          <p:cNvSpPr txBox="1"/>
          <p:nvPr/>
        </p:nvSpPr>
        <p:spPr>
          <a:xfrm>
            <a:off x="8724016" y="4750802"/>
            <a:ext cx="486030" cy="400110"/>
          </a:xfrm>
          <a:prstGeom prst="rect">
            <a:avLst/>
          </a:prstGeom>
          <a:solidFill>
            <a:schemeClr val="bg1"/>
          </a:solidFill>
        </p:spPr>
        <p:txBody>
          <a:bodyPr wrap="none" rtlCol="0">
            <a:spAutoFit/>
          </a:bodyPr>
          <a:lstStyle/>
          <a:p>
            <a:r>
              <a:rPr lang="el-GR" sz="2000" b="1" dirty="0">
                <a:solidFill>
                  <a:schemeClr val="accent1"/>
                </a:solidFill>
              </a:rPr>
              <a:t>Δ</a:t>
            </a:r>
            <a:r>
              <a:rPr lang="en-CA" sz="2000" b="1" dirty="0">
                <a:solidFill>
                  <a:schemeClr val="accent1"/>
                </a:solidFill>
                <a:latin typeface="Courier New" pitchFamily="49" charset="0"/>
                <a:cs typeface="Courier New" pitchFamily="49" charset="0"/>
              </a:rPr>
              <a:t>S</a:t>
            </a:r>
            <a:endParaRPr lang="en-CA" sz="2000" dirty="0">
              <a:solidFill>
                <a:schemeClr val="accent1"/>
              </a:solidFill>
            </a:endParaRPr>
          </a:p>
        </p:txBody>
      </p:sp>
      <p:sp>
        <p:nvSpPr>
          <p:cNvPr id="10" name="TextBox 9">
            <a:extLst>
              <a:ext uri="{FF2B5EF4-FFF2-40B4-BE49-F238E27FC236}">
                <a16:creationId xmlns:a16="http://schemas.microsoft.com/office/drawing/2014/main" id="{FFCDCEB5-8411-4BFB-9AB8-ACE7217DA21E}"/>
              </a:ext>
            </a:extLst>
          </p:cNvPr>
          <p:cNvSpPr txBox="1"/>
          <p:nvPr/>
        </p:nvSpPr>
        <p:spPr>
          <a:xfrm>
            <a:off x="8843995" y="3085562"/>
            <a:ext cx="2378168" cy="400110"/>
          </a:xfrm>
          <a:prstGeom prst="rect">
            <a:avLst/>
          </a:prstGeom>
          <a:solidFill>
            <a:schemeClr val="bg1"/>
          </a:solidFill>
        </p:spPr>
        <p:txBody>
          <a:bodyPr wrap="square" rtlCol="0">
            <a:spAutoFit/>
          </a:bodyPr>
          <a:lstStyle/>
          <a:p>
            <a:r>
              <a:rPr lang="en-CA" sz="2000" b="1" dirty="0">
                <a:solidFill>
                  <a:schemeClr val="accent1"/>
                </a:solidFill>
              </a:rPr>
              <a:t>Peak / Maximum        </a:t>
            </a:r>
          </a:p>
        </p:txBody>
      </p:sp>
      <p:sp>
        <p:nvSpPr>
          <p:cNvPr id="16" name="ZoneTexte 2">
            <a:extLst>
              <a:ext uri="{FF2B5EF4-FFF2-40B4-BE49-F238E27FC236}">
                <a16:creationId xmlns:a16="http://schemas.microsoft.com/office/drawing/2014/main" id="{A230A220-F869-4D27-A1F1-C62359749052}"/>
              </a:ext>
            </a:extLst>
          </p:cNvPr>
          <p:cNvSpPr txBox="1"/>
          <p:nvPr/>
        </p:nvSpPr>
        <p:spPr>
          <a:xfrm>
            <a:off x="8724016" y="5150912"/>
            <a:ext cx="2664067" cy="646331"/>
          </a:xfrm>
          <a:prstGeom prst="rect">
            <a:avLst/>
          </a:prstGeom>
          <a:noFill/>
        </p:spPr>
        <p:txBody>
          <a:bodyPr wrap="square" rtlCol="0">
            <a:spAutoFit/>
          </a:bodyPr>
          <a:lstStyle/>
          <a:p>
            <a:r>
              <a:rPr lang="el-GR" b="1" dirty="0">
                <a:solidFill>
                  <a:schemeClr val="bg1">
                    <a:lumMod val="95000"/>
                    <a:lumOff val="5000"/>
                  </a:schemeClr>
                </a:solidFill>
              </a:rPr>
              <a:t>Δ</a:t>
            </a:r>
            <a:r>
              <a:rPr lang="en-CA" b="1" dirty="0">
                <a:solidFill>
                  <a:schemeClr val="bg1">
                    <a:lumMod val="95000"/>
                    <a:lumOff val="5000"/>
                  </a:schemeClr>
                </a:solidFill>
                <a:latin typeface="Courier New" pitchFamily="49" charset="0"/>
                <a:cs typeface="Courier New" pitchFamily="49" charset="0"/>
              </a:rPr>
              <a:t>S : step size</a:t>
            </a:r>
            <a:endParaRPr lang="fr-CA" b="1" dirty="0">
              <a:solidFill>
                <a:schemeClr val="bg1">
                  <a:lumMod val="95000"/>
                  <a:lumOff val="5000"/>
                </a:schemeClr>
              </a:solidFill>
              <a:latin typeface="Courier New" pitchFamily="49" charset="0"/>
              <a:cs typeface="Courier New" pitchFamily="49" charset="0"/>
            </a:endParaRPr>
          </a:p>
          <a:p>
            <a:r>
              <a:rPr lang="el-GR" b="1" dirty="0">
                <a:solidFill>
                  <a:schemeClr val="bg1">
                    <a:lumMod val="95000"/>
                    <a:lumOff val="5000"/>
                  </a:schemeClr>
                </a:solidFill>
                <a:latin typeface="Courier New" pitchFamily="49" charset="0"/>
                <a:cs typeface="Courier New" pitchFamily="49" charset="0"/>
              </a:rPr>
              <a:t>θ</a:t>
            </a:r>
            <a:r>
              <a:rPr lang="en-CA" b="1" dirty="0">
                <a:solidFill>
                  <a:schemeClr val="bg1">
                    <a:lumMod val="95000"/>
                    <a:lumOff val="5000"/>
                  </a:schemeClr>
                </a:solidFill>
                <a:latin typeface="Courier New" pitchFamily="49" charset="0"/>
                <a:cs typeface="Courier New" pitchFamily="49" charset="0"/>
              </a:rPr>
              <a:t> : opening angle</a:t>
            </a:r>
          </a:p>
        </p:txBody>
      </p:sp>
      <p:sp>
        <p:nvSpPr>
          <p:cNvPr id="3" name="Content Placeholder 2">
            <a:extLst>
              <a:ext uri="{FF2B5EF4-FFF2-40B4-BE49-F238E27FC236}">
                <a16:creationId xmlns:a16="http://schemas.microsoft.com/office/drawing/2014/main" id="{A66CE873-8D75-48B3-9ED1-F7EDE5832741}"/>
              </a:ext>
            </a:extLst>
          </p:cNvPr>
          <p:cNvSpPr>
            <a:spLocks noGrp="1"/>
          </p:cNvSpPr>
          <p:nvPr>
            <p:ph idx="1"/>
          </p:nvPr>
        </p:nvSpPr>
        <p:spPr>
          <a:xfrm>
            <a:off x="969837" y="2622997"/>
            <a:ext cx="6000295" cy="5055829"/>
          </a:xfrm>
        </p:spPr>
        <p:txBody>
          <a:bodyPr/>
          <a:lstStyle/>
          <a:p>
            <a:r>
              <a:rPr lang="en-CA" dirty="0">
                <a:latin typeface="+mn-lt"/>
              </a:rPr>
              <a:t>Follow the maximum of the fiber ODF</a:t>
            </a:r>
          </a:p>
          <a:p>
            <a:endParaRPr lang="en-CA" dirty="0">
              <a:latin typeface="+mn-lt"/>
            </a:endParaRPr>
          </a:p>
          <a:p>
            <a:endParaRPr lang="en-CA" dirty="0">
              <a:latin typeface="+mn-lt"/>
            </a:endParaRPr>
          </a:p>
          <a:p>
            <a:r>
              <a:rPr lang="en-CA" dirty="0">
                <a:latin typeface="+mn-lt"/>
              </a:rPr>
              <a:t>If multiple peaks are available, follow the closest to the incoming direction</a:t>
            </a:r>
          </a:p>
        </p:txBody>
      </p:sp>
    </p:spTree>
    <p:extLst>
      <p:ext uri="{BB962C8B-B14F-4D97-AF65-F5344CB8AC3E}">
        <p14:creationId xmlns:p14="http://schemas.microsoft.com/office/powerpoint/2010/main" val="1445117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Espace réservé du contenu 11">
            <a:extLst>
              <a:ext uri="{FF2B5EF4-FFF2-40B4-BE49-F238E27FC236}">
                <a16:creationId xmlns:a16="http://schemas.microsoft.com/office/drawing/2014/main" id="{8C1DCA80-175B-4E41-A481-854D46E89A47}"/>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53547" y="1664696"/>
            <a:ext cx="5187894" cy="4338000"/>
          </a:xfrm>
          <a:prstGeom prst="rect">
            <a:avLst/>
          </a:prstGeom>
        </p:spPr>
      </p:pic>
      <p:sp>
        <p:nvSpPr>
          <p:cNvPr id="2" name="Title 1">
            <a:extLst>
              <a:ext uri="{FF2B5EF4-FFF2-40B4-BE49-F238E27FC236}">
                <a16:creationId xmlns:a16="http://schemas.microsoft.com/office/drawing/2014/main" id="{1C82CA41-33CE-4F03-85BB-743A004ADD25}"/>
              </a:ext>
            </a:extLst>
          </p:cNvPr>
          <p:cNvSpPr>
            <a:spLocks noGrp="1"/>
          </p:cNvSpPr>
          <p:nvPr>
            <p:ph type="title"/>
          </p:nvPr>
        </p:nvSpPr>
        <p:spPr>
          <a:xfrm>
            <a:off x="1547498" y="5073"/>
            <a:ext cx="9905998" cy="1478570"/>
          </a:xfrm>
        </p:spPr>
        <p:txBody>
          <a:bodyPr/>
          <a:lstStyle/>
          <a:p>
            <a:r>
              <a:rPr lang="en-CA" dirty="0"/>
              <a:t>Probabilistic Fiber ODF Tractography</a:t>
            </a:r>
          </a:p>
        </p:txBody>
      </p:sp>
      <p:sp>
        <p:nvSpPr>
          <p:cNvPr id="3" name="Content Placeholder 2">
            <a:extLst>
              <a:ext uri="{FF2B5EF4-FFF2-40B4-BE49-F238E27FC236}">
                <a16:creationId xmlns:a16="http://schemas.microsoft.com/office/drawing/2014/main" id="{A66CE873-8D75-48B3-9ED1-F7EDE5832741}"/>
              </a:ext>
            </a:extLst>
          </p:cNvPr>
          <p:cNvSpPr>
            <a:spLocks noGrp="1"/>
          </p:cNvSpPr>
          <p:nvPr>
            <p:ph idx="1"/>
          </p:nvPr>
        </p:nvSpPr>
        <p:spPr>
          <a:xfrm>
            <a:off x="1010449" y="1962964"/>
            <a:ext cx="5085551" cy="5055829"/>
          </a:xfrm>
        </p:spPr>
        <p:txBody>
          <a:bodyPr/>
          <a:lstStyle/>
          <a:p>
            <a:r>
              <a:rPr lang="en-CA" dirty="0"/>
              <a:t>Sample the fiber ODF to select a direction to follow</a:t>
            </a:r>
          </a:p>
        </p:txBody>
      </p:sp>
      <p:sp>
        <p:nvSpPr>
          <p:cNvPr id="7" name="ZoneTexte 2">
            <a:extLst>
              <a:ext uri="{FF2B5EF4-FFF2-40B4-BE49-F238E27FC236}">
                <a16:creationId xmlns:a16="http://schemas.microsoft.com/office/drawing/2014/main" id="{2BF64A7D-2DAD-4F40-AAAE-6F2624EFCAAB}"/>
              </a:ext>
            </a:extLst>
          </p:cNvPr>
          <p:cNvSpPr txBox="1"/>
          <p:nvPr/>
        </p:nvSpPr>
        <p:spPr>
          <a:xfrm>
            <a:off x="8477374" y="5253565"/>
            <a:ext cx="2664067" cy="646331"/>
          </a:xfrm>
          <a:prstGeom prst="rect">
            <a:avLst/>
          </a:prstGeom>
          <a:noFill/>
        </p:spPr>
        <p:txBody>
          <a:bodyPr wrap="square" rtlCol="0">
            <a:spAutoFit/>
          </a:bodyPr>
          <a:lstStyle/>
          <a:p>
            <a:r>
              <a:rPr lang="el-GR" b="1" dirty="0"/>
              <a:t>Δ</a:t>
            </a:r>
            <a:r>
              <a:rPr lang="en-CA" b="1" dirty="0">
                <a:solidFill>
                  <a:srgbClr val="262626"/>
                </a:solidFill>
                <a:latin typeface="Courier New" pitchFamily="49" charset="0"/>
                <a:cs typeface="Courier New" pitchFamily="49" charset="0"/>
              </a:rPr>
              <a:t>S : step size</a:t>
            </a:r>
            <a:endParaRPr lang="fr-CA" b="1" dirty="0">
              <a:solidFill>
                <a:srgbClr val="262626"/>
              </a:solidFill>
              <a:latin typeface="Courier New" pitchFamily="49" charset="0"/>
              <a:cs typeface="Courier New" pitchFamily="49" charset="0"/>
            </a:endParaRPr>
          </a:p>
          <a:p>
            <a:r>
              <a:rPr lang="el-GR" b="1" dirty="0">
                <a:solidFill>
                  <a:srgbClr val="262626"/>
                </a:solidFill>
                <a:latin typeface="Courier New" pitchFamily="49" charset="0"/>
                <a:cs typeface="Courier New" pitchFamily="49" charset="0"/>
              </a:rPr>
              <a:t>θ</a:t>
            </a:r>
            <a:r>
              <a:rPr lang="en-CA" b="1" dirty="0">
                <a:solidFill>
                  <a:srgbClr val="262626"/>
                </a:solidFill>
                <a:latin typeface="Courier New" pitchFamily="49" charset="0"/>
                <a:cs typeface="Courier New" pitchFamily="49" charset="0"/>
              </a:rPr>
              <a:t> : opening angle</a:t>
            </a:r>
          </a:p>
        </p:txBody>
      </p:sp>
      <p:sp>
        <p:nvSpPr>
          <p:cNvPr id="9" name="TextBox 8">
            <a:extLst>
              <a:ext uri="{FF2B5EF4-FFF2-40B4-BE49-F238E27FC236}">
                <a16:creationId xmlns:a16="http://schemas.microsoft.com/office/drawing/2014/main" id="{4C7EE14A-2FAA-48F9-B2FB-1A511C8AE2A3}"/>
              </a:ext>
            </a:extLst>
          </p:cNvPr>
          <p:cNvSpPr txBox="1"/>
          <p:nvPr/>
        </p:nvSpPr>
        <p:spPr>
          <a:xfrm>
            <a:off x="8690760" y="4750656"/>
            <a:ext cx="486030" cy="400110"/>
          </a:xfrm>
          <a:prstGeom prst="rect">
            <a:avLst/>
          </a:prstGeom>
          <a:solidFill>
            <a:schemeClr val="bg1"/>
          </a:solidFill>
        </p:spPr>
        <p:txBody>
          <a:bodyPr wrap="none" rtlCol="0">
            <a:spAutoFit/>
          </a:bodyPr>
          <a:lstStyle/>
          <a:p>
            <a:r>
              <a:rPr lang="el-GR" sz="2000" b="1" dirty="0">
                <a:solidFill>
                  <a:schemeClr val="accent1"/>
                </a:solidFill>
              </a:rPr>
              <a:t>Δ</a:t>
            </a:r>
            <a:r>
              <a:rPr lang="en-CA" sz="2000" b="1" dirty="0">
                <a:solidFill>
                  <a:schemeClr val="accent1"/>
                </a:solidFill>
                <a:latin typeface="Courier New" pitchFamily="49" charset="0"/>
                <a:cs typeface="Courier New" pitchFamily="49" charset="0"/>
              </a:rPr>
              <a:t>S</a:t>
            </a:r>
            <a:endParaRPr lang="en-CA" sz="2000" dirty="0">
              <a:solidFill>
                <a:schemeClr val="accent1"/>
              </a:solidFill>
            </a:endParaRPr>
          </a:p>
        </p:txBody>
      </p:sp>
      <p:sp>
        <p:nvSpPr>
          <p:cNvPr id="10" name="TextBox 9">
            <a:extLst>
              <a:ext uri="{FF2B5EF4-FFF2-40B4-BE49-F238E27FC236}">
                <a16:creationId xmlns:a16="http://schemas.microsoft.com/office/drawing/2014/main" id="{FFCDCEB5-8411-4BFB-9AB8-ACE7217DA21E}"/>
              </a:ext>
            </a:extLst>
          </p:cNvPr>
          <p:cNvSpPr txBox="1"/>
          <p:nvPr/>
        </p:nvSpPr>
        <p:spPr>
          <a:xfrm>
            <a:off x="8784371" y="3144225"/>
            <a:ext cx="2468881" cy="400110"/>
          </a:xfrm>
          <a:prstGeom prst="rect">
            <a:avLst/>
          </a:prstGeom>
          <a:solidFill>
            <a:schemeClr val="bg1"/>
          </a:solidFill>
        </p:spPr>
        <p:txBody>
          <a:bodyPr wrap="none" rtlCol="0">
            <a:spAutoFit/>
          </a:bodyPr>
          <a:lstStyle/>
          <a:p>
            <a:r>
              <a:rPr lang="en-CA" sz="2000" b="1" dirty="0">
                <a:solidFill>
                  <a:schemeClr val="accent1"/>
                </a:solidFill>
              </a:rPr>
              <a:t>Peak / Maximum        </a:t>
            </a:r>
          </a:p>
        </p:txBody>
      </p:sp>
      <p:pic>
        <p:nvPicPr>
          <p:cNvPr id="13" name="1fiber-fodf-random-orientation-1-1379">
            <a:hlinkClick r:id="" action="ppaction://media"/>
            <a:extLst>
              <a:ext uri="{FF2B5EF4-FFF2-40B4-BE49-F238E27FC236}">
                <a16:creationId xmlns:a16="http://schemas.microsoft.com/office/drawing/2014/main" id="{1D895695-1AD1-4C29-8C39-77AA220EA211}"/>
              </a:ext>
            </a:extLst>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rot="5400000">
            <a:off x="1831366" y="3050698"/>
            <a:ext cx="2880360" cy="2880360"/>
          </a:xfrm>
          <a:prstGeom prst="rect">
            <a:avLst/>
          </a:prstGeom>
        </p:spPr>
      </p:pic>
    </p:spTree>
    <p:extLst>
      <p:ext uri="{BB962C8B-B14F-4D97-AF65-F5344CB8AC3E}">
        <p14:creationId xmlns:p14="http://schemas.microsoft.com/office/powerpoint/2010/main" val="176218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716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3">
            <a:extLst>
              <a:ext uri="{FF2B5EF4-FFF2-40B4-BE49-F238E27FC236}">
                <a16:creationId xmlns:a16="http://schemas.microsoft.com/office/drawing/2014/main" id="{3D22ADF4-BA20-4795-8B51-D1964713C2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81995" y="1052034"/>
            <a:ext cx="6251535" cy="5287398"/>
          </a:xfrm>
          <a:prstGeom prst="rect">
            <a:avLst/>
          </a:prstGeom>
        </p:spPr>
      </p:pic>
      <p:pic>
        <p:nvPicPr>
          <p:cNvPr id="7" name="Picture 6">
            <a:extLst>
              <a:ext uri="{FF2B5EF4-FFF2-40B4-BE49-F238E27FC236}">
                <a16:creationId xmlns:a16="http://schemas.microsoft.com/office/drawing/2014/main" id="{8063E0E8-C031-4AD2-920E-65B94A0B109B}"/>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381995" y="1052034"/>
            <a:ext cx="6251534" cy="5287398"/>
          </a:xfrm>
          <a:prstGeom prst="rect">
            <a:avLst/>
          </a:prstGeom>
        </p:spPr>
      </p:pic>
      <p:pic>
        <p:nvPicPr>
          <p:cNvPr id="11" name="RTT_slow">
            <a:hlinkClick r:id="" action="ppaction://media"/>
            <a:extLst>
              <a:ext uri="{FF2B5EF4-FFF2-40B4-BE49-F238E27FC236}">
                <a16:creationId xmlns:a16="http://schemas.microsoft.com/office/drawing/2014/main" id="{3A695DEF-838E-4132-843D-D4C30F9342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cstate="print"/>
          <a:srcRect l="16859" r="16138"/>
          <a:stretch/>
        </p:blipFill>
        <p:spPr>
          <a:xfrm>
            <a:off x="4381994" y="1052034"/>
            <a:ext cx="6298142" cy="5287398"/>
          </a:xfrm>
          <a:prstGeom prst="rect">
            <a:avLst/>
          </a:prstGeom>
        </p:spPr>
      </p:pic>
      <p:sp>
        <p:nvSpPr>
          <p:cNvPr id="2" name="Title 1">
            <a:extLst>
              <a:ext uri="{FF2B5EF4-FFF2-40B4-BE49-F238E27FC236}">
                <a16:creationId xmlns:a16="http://schemas.microsoft.com/office/drawing/2014/main" id="{AFB20CBF-703F-475E-916E-E4254C5095F2}"/>
              </a:ext>
            </a:extLst>
          </p:cNvPr>
          <p:cNvSpPr>
            <a:spLocks noGrp="1"/>
          </p:cNvSpPr>
          <p:nvPr>
            <p:ph type="title"/>
          </p:nvPr>
        </p:nvSpPr>
        <p:spPr>
          <a:xfrm>
            <a:off x="3139895" y="-129685"/>
            <a:ext cx="9905998" cy="1478570"/>
          </a:xfrm>
        </p:spPr>
        <p:txBody>
          <a:bodyPr/>
          <a:lstStyle/>
          <a:p>
            <a:r>
              <a:rPr lang="en-CA" dirty="0"/>
              <a:t>Fiber ODF Tractography</a:t>
            </a:r>
          </a:p>
        </p:txBody>
      </p:sp>
      <p:sp>
        <p:nvSpPr>
          <p:cNvPr id="8" name="Rectangle 7">
            <a:extLst>
              <a:ext uri="{FF2B5EF4-FFF2-40B4-BE49-F238E27FC236}">
                <a16:creationId xmlns:a16="http://schemas.microsoft.com/office/drawing/2014/main" id="{5E872C5E-0531-4F82-87D4-A77823711FA2}"/>
              </a:ext>
            </a:extLst>
          </p:cNvPr>
          <p:cNvSpPr/>
          <p:nvPr/>
        </p:nvSpPr>
        <p:spPr bwMode="auto">
          <a:xfrm>
            <a:off x="5659051" y="2630173"/>
            <a:ext cx="1087802" cy="987090"/>
          </a:xfrm>
          <a:prstGeom prst="rect">
            <a:avLst/>
          </a:prstGeom>
          <a:noFill/>
          <a:ln w="28575" cap="flat" cmpd="sng" algn="ctr">
            <a:solidFill>
              <a:srgbClr val="FFFF00"/>
            </a:solidFill>
            <a:prstDash val="solid"/>
            <a:round/>
            <a:headEnd type="none" w="med" len="med"/>
            <a:tailEnd type="none" w="med" len="med"/>
          </a:ln>
          <a:effectLst/>
        </p:spPr>
        <p:txBody>
          <a:bodyPr vert="horz" wrap="square" lIns="130951" tIns="65476" rIns="130951" bIns="65476" numCol="1" rtlCol="0" anchor="t" anchorCtr="0" compatLnSpc="1">
            <a:prstTxWarp prst="textNoShape">
              <a:avLst/>
            </a:prstTxWarp>
          </a:bodyPr>
          <a:lstStyle/>
          <a:p>
            <a:pPr marL="487672" indent="-487672" algn="ctr" defTabSz="1300460" eaLnBrk="0" fontAlgn="base">
              <a:lnSpc>
                <a:spcPct val="90000"/>
              </a:lnSpc>
              <a:spcBef>
                <a:spcPct val="0"/>
              </a:spcBef>
              <a:spcAft>
                <a:spcPct val="0"/>
              </a:spcAft>
            </a:pPr>
            <a:endParaRPr lang="en-CA" sz="3413">
              <a:solidFill>
                <a:srgbClr val="EDEDED"/>
              </a:solidFill>
              <a:latin typeface="Times" pitchFamily="18" charset="0"/>
            </a:endParaRPr>
          </a:p>
        </p:txBody>
      </p:sp>
      <p:pic>
        <p:nvPicPr>
          <p:cNvPr id="9" name="Picture 8">
            <a:extLst>
              <a:ext uri="{FF2B5EF4-FFF2-40B4-BE49-F238E27FC236}">
                <a16:creationId xmlns:a16="http://schemas.microsoft.com/office/drawing/2014/main" id="{28073F7F-E633-48EC-B767-29C0F580E358}"/>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2173" t="20883" r="30118" b="34556"/>
          <a:stretch/>
        </p:blipFill>
        <p:spPr>
          <a:xfrm>
            <a:off x="1638875" y="1863398"/>
            <a:ext cx="2302193" cy="1711886"/>
          </a:xfrm>
          <a:prstGeom prst="rect">
            <a:avLst/>
          </a:prstGeom>
          <a:ln w="57150">
            <a:solidFill>
              <a:srgbClr val="FFFF00"/>
            </a:solidFill>
          </a:ln>
        </p:spPr>
      </p:pic>
      <p:sp>
        <p:nvSpPr>
          <p:cNvPr id="10" name="Rectangle 9">
            <a:extLst>
              <a:ext uri="{FF2B5EF4-FFF2-40B4-BE49-F238E27FC236}">
                <a16:creationId xmlns:a16="http://schemas.microsoft.com/office/drawing/2014/main" id="{1608902D-D026-49FF-999A-3B97CDD1D6D6}"/>
              </a:ext>
            </a:extLst>
          </p:cNvPr>
          <p:cNvSpPr/>
          <p:nvPr/>
        </p:nvSpPr>
        <p:spPr bwMode="auto">
          <a:xfrm>
            <a:off x="1739630" y="2379352"/>
            <a:ext cx="216000" cy="216000"/>
          </a:xfrm>
          <a:prstGeom prst="rect">
            <a:avLst/>
          </a:prstGeom>
          <a:noFill/>
          <a:ln w="381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30951" tIns="65476" rIns="130951" bIns="65476" numCol="1" rtlCol="0" anchor="t" anchorCtr="0" compatLnSpc="1">
            <a:prstTxWarp prst="textNoShape">
              <a:avLst/>
            </a:prstTxWarp>
          </a:bodyPr>
          <a:lstStyle/>
          <a:p>
            <a:pPr marL="487672" indent="-487672" algn="ctr" defTabSz="1300460" eaLnBrk="0" fontAlgn="base">
              <a:lnSpc>
                <a:spcPct val="90000"/>
              </a:lnSpc>
              <a:spcBef>
                <a:spcPct val="0"/>
              </a:spcBef>
              <a:spcAft>
                <a:spcPct val="0"/>
              </a:spcAft>
            </a:pPr>
            <a:endParaRPr lang="en-CA" sz="3413">
              <a:solidFill>
                <a:srgbClr val="EDEDED"/>
              </a:solidFill>
              <a:latin typeface="Times" pitchFamily="18" charset="0"/>
            </a:endParaRPr>
          </a:p>
        </p:txBody>
      </p:sp>
      <p:pic>
        <p:nvPicPr>
          <p:cNvPr id="12" name="Picture 11">
            <a:extLst>
              <a:ext uri="{FF2B5EF4-FFF2-40B4-BE49-F238E27FC236}">
                <a16:creationId xmlns:a16="http://schemas.microsoft.com/office/drawing/2014/main" id="{9B51ECD8-D246-4064-9D02-D47757BC976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173426" y="4211818"/>
            <a:ext cx="1040751" cy="1040751"/>
          </a:xfrm>
          <a:prstGeom prst="rect">
            <a:avLst/>
          </a:prstGeom>
        </p:spPr>
      </p:pic>
    </p:spTree>
    <p:extLst>
      <p:ext uri="{BB962C8B-B14F-4D97-AF65-F5344CB8AC3E}">
        <p14:creationId xmlns:p14="http://schemas.microsoft.com/office/powerpoint/2010/main" val="34996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mediacall" presetSubtype="0" fill="hold" nodeType="withEffect">
                                  <p:stCondLst>
                                    <p:cond delay="0"/>
                                  </p:stCondLst>
                                  <p:childTnLst>
                                    <p:cmd type="call" cmd="playFrom(0.0)">
                                      <p:cBhvr>
                                        <p:cTn id="22" dur="19387" fill="hold"/>
                                        <p:tgtEl>
                                          <p:spTgt spid="11"/>
                                        </p:tgtEl>
                                      </p:cBhvr>
                                    </p:cmd>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childTnLst>
        </p:cTn>
      </p:par>
    </p:tnLst>
    <p:bldLst>
      <p:bldP spid="8" grpId="0" animBg="1"/>
      <p:bldP spid="8" grpId="1" animBg="1"/>
      <p:bldP spid="10" grpId="0" animBg="1"/>
      <p:bldP spid="1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1143001" y="18285"/>
            <a:ext cx="9905998" cy="1478570"/>
          </a:xfrm>
        </p:spPr>
        <p:txBody>
          <a:bodyPr>
            <a:normAutofit/>
          </a:bodyPr>
          <a:lstStyle/>
          <a:p>
            <a:pPr algn="ctr"/>
            <a:r>
              <a:rPr lang="en-CA" dirty="0"/>
              <a:t>NDMG Tractography</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1000916" y="1342451"/>
            <a:ext cx="10886283" cy="3541714"/>
          </a:xfrm>
        </p:spPr>
        <p:txBody>
          <a:bodyPr>
            <a:normAutofit/>
          </a:bodyPr>
          <a:lstStyle/>
          <a:p>
            <a:r>
              <a:rPr lang="en-CA" sz="2400" dirty="0">
                <a:latin typeface="+mn-lt"/>
              </a:rPr>
              <a:t>Offers probabilistic, deterministic, and particle tracking methods.</a:t>
            </a:r>
          </a:p>
          <a:p>
            <a:r>
              <a:rPr lang="en-CA" sz="2400" dirty="0">
                <a:latin typeface="+mn-lt"/>
              </a:rPr>
              <a:t>Denser seeding (configurable with --seed flag) yields more streamlines. </a:t>
            </a:r>
          </a:p>
          <a:p>
            <a:r>
              <a:rPr lang="en-CA" sz="2400" dirty="0">
                <a:latin typeface="+mn-lt"/>
              </a:rPr>
              <a:t>500,000 -1 million streamlines are recommended (--seed 20/25) as the absolute lower limit for </a:t>
            </a:r>
            <a:r>
              <a:rPr lang="en-US" sz="2400" dirty="0">
                <a:latin typeface="+mn-lt"/>
              </a:rPr>
              <a:t>excellent reproducibility.</a:t>
            </a:r>
          </a:p>
          <a:p>
            <a:pPr lvl="1"/>
            <a:r>
              <a:rPr lang="en-US" dirty="0">
                <a:latin typeface="+mn-lt"/>
              </a:rPr>
              <a:t>Reproducibility continues to increase further with increasing number of streamlines.</a:t>
            </a:r>
          </a:p>
          <a:p>
            <a:pPr lvl="1"/>
            <a:r>
              <a:rPr lang="en-US" dirty="0">
                <a:latin typeface="+mn-lt"/>
              </a:rPr>
              <a:t>…But runtime increases exponentially as a function of seeding density!</a:t>
            </a:r>
          </a:p>
          <a:p>
            <a:r>
              <a:rPr lang="en-CA" sz="2400" dirty="0">
                <a:latin typeface="+mn-lt"/>
              </a:rPr>
              <a:t>Seeding occurs through GM-WM interface as well as throughout Corpus Callosum.</a:t>
            </a:r>
          </a:p>
        </p:txBody>
      </p:sp>
      <p:pic>
        <p:nvPicPr>
          <p:cNvPr id="10" name="Picture 9">
            <a:extLst>
              <a:ext uri="{FF2B5EF4-FFF2-40B4-BE49-F238E27FC236}">
                <a16:creationId xmlns:a16="http://schemas.microsoft.com/office/drawing/2014/main" id="{31A41844-25FC-6F47-82E1-356A132D4E34}"/>
              </a:ext>
            </a:extLst>
          </p:cNvPr>
          <p:cNvPicPr>
            <a:picLocks noChangeAspect="1"/>
          </p:cNvPicPr>
          <p:nvPr/>
        </p:nvPicPr>
        <p:blipFill>
          <a:blip r:embed="rId3"/>
          <a:stretch>
            <a:fillRect/>
          </a:stretch>
        </p:blipFill>
        <p:spPr>
          <a:xfrm>
            <a:off x="304801" y="4764790"/>
            <a:ext cx="5120294" cy="185610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4" name="Picture 3">
            <a:extLst>
              <a:ext uri="{FF2B5EF4-FFF2-40B4-BE49-F238E27FC236}">
                <a16:creationId xmlns:a16="http://schemas.microsoft.com/office/drawing/2014/main" id="{4B066A59-FB1F-574F-B21B-D4935B7D6B03}"/>
              </a:ext>
            </a:extLst>
          </p:cNvPr>
          <p:cNvPicPr>
            <a:picLocks noChangeAspect="1"/>
          </p:cNvPicPr>
          <p:nvPr/>
        </p:nvPicPr>
        <p:blipFill>
          <a:blip r:embed="rId4"/>
          <a:stretch>
            <a:fillRect/>
          </a:stretch>
        </p:blipFill>
        <p:spPr>
          <a:xfrm>
            <a:off x="5971308" y="4764790"/>
            <a:ext cx="5915891" cy="1819989"/>
          </a:xfrm>
          <a:prstGeom prst="rect">
            <a:avLst/>
          </a:prstGeom>
        </p:spPr>
      </p:pic>
    </p:spTree>
    <p:extLst>
      <p:ext uri="{BB962C8B-B14F-4D97-AF65-F5344CB8AC3E}">
        <p14:creationId xmlns:p14="http://schemas.microsoft.com/office/powerpoint/2010/main" val="650669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2064123" y="332580"/>
            <a:ext cx="8063753" cy="1325563"/>
          </a:xfrm>
        </p:spPr>
        <p:txBody>
          <a:bodyPr>
            <a:normAutofit/>
          </a:bodyPr>
          <a:lstStyle/>
          <a:p>
            <a:r>
              <a:rPr lang="en-CA" dirty="0"/>
              <a:t>Structural connectivity analysis</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1425019" y="1658143"/>
            <a:ext cx="9778835" cy="3541714"/>
          </a:xfrm>
        </p:spPr>
        <p:txBody>
          <a:bodyPr/>
          <a:lstStyle/>
          <a:p>
            <a:pPr marL="0" indent="0">
              <a:buNone/>
            </a:pPr>
            <a:r>
              <a:rPr lang="en-CA" dirty="0">
                <a:latin typeface="+mn-lt"/>
              </a:rPr>
              <a:t>Nodes = Grey matter regions of interest (from an atlas) containing streamline endpoints</a:t>
            </a:r>
          </a:p>
          <a:p>
            <a:pPr marL="0" indent="0">
              <a:buNone/>
            </a:pPr>
            <a:r>
              <a:rPr lang="en-CA" dirty="0">
                <a:latin typeface="+mn-lt"/>
              </a:rPr>
              <a:t>Edges = Properties of white matter revealed by tractography streamlines (i.e. their number and integrity)</a:t>
            </a:r>
          </a:p>
        </p:txBody>
      </p:sp>
      <p:grpSp>
        <p:nvGrpSpPr>
          <p:cNvPr id="9" name="Group 8">
            <a:extLst>
              <a:ext uri="{FF2B5EF4-FFF2-40B4-BE49-F238E27FC236}">
                <a16:creationId xmlns:a16="http://schemas.microsoft.com/office/drawing/2014/main" id="{421D906D-8FE3-7E4E-9BA8-2A41DD5E90BD}"/>
              </a:ext>
            </a:extLst>
          </p:cNvPr>
          <p:cNvGrpSpPr/>
          <p:nvPr/>
        </p:nvGrpSpPr>
        <p:grpSpPr>
          <a:xfrm>
            <a:off x="2229215" y="3724226"/>
            <a:ext cx="3111257" cy="2690185"/>
            <a:chOff x="7578312" y="2249487"/>
            <a:chExt cx="3111257" cy="2690185"/>
          </a:xfrm>
        </p:grpSpPr>
        <p:pic>
          <p:nvPicPr>
            <p:cNvPr id="7" name="Image 6"/>
            <p:cNvPicPr>
              <a:picLocks noChangeAspect="1"/>
            </p:cNvPicPr>
            <p:nvPr/>
          </p:nvPicPr>
          <p:blipFill>
            <a:blip r:embed="rId4"/>
            <a:stretch>
              <a:fillRect/>
            </a:stretch>
          </p:blipFill>
          <p:spPr>
            <a:xfrm>
              <a:off x="7578312" y="2249487"/>
              <a:ext cx="3111257" cy="2690185"/>
            </a:xfrm>
            <a:prstGeom prst="rect">
              <a:avLst/>
            </a:prstGeom>
          </p:spPr>
        </p:pic>
        <p:grpSp>
          <p:nvGrpSpPr>
            <p:cNvPr id="6" name="Group 5">
              <a:extLst>
                <a:ext uri="{FF2B5EF4-FFF2-40B4-BE49-F238E27FC236}">
                  <a16:creationId xmlns:a16="http://schemas.microsoft.com/office/drawing/2014/main" id="{EDC3C20F-E986-8243-A666-5F04334F9360}"/>
                </a:ext>
              </a:extLst>
            </p:cNvPr>
            <p:cNvGrpSpPr/>
            <p:nvPr/>
          </p:nvGrpSpPr>
          <p:grpSpPr>
            <a:xfrm>
              <a:off x="9667640" y="2444571"/>
              <a:ext cx="570523" cy="798315"/>
              <a:chOff x="9667640" y="2444571"/>
              <a:chExt cx="570523" cy="798315"/>
            </a:xfrm>
          </p:grpSpPr>
          <p:sp>
            <p:nvSpPr>
              <p:cNvPr id="15" name="Forme libre 14"/>
              <p:cNvSpPr/>
              <p:nvPr/>
            </p:nvSpPr>
            <p:spPr>
              <a:xfrm>
                <a:off x="9667640" y="2508240"/>
                <a:ext cx="570523" cy="734646"/>
              </a:xfrm>
              <a:custGeom>
                <a:avLst/>
                <a:gdLst>
                  <a:gd name="connsiteX0" fmla="*/ 219853 w 579361"/>
                  <a:gd name="connsiteY0" fmla="*/ 0 h 721338"/>
                  <a:gd name="connsiteX1" fmla="*/ 1023 w 579361"/>
                  <a:gd name="connsiteY1" fmla="*/ 289169 h 721338"/>
                  <a:gd name="connsiteX2" fmla="*/ 157330 w 579361"/>
                  <a:gd name="connsiteY2" fmla="*/ 687754 h 721338"/>
                  <a:gd name="connsiteX3" fmla="*/ 579361 w 579361"/>
                  <a:gd name="connsiteY3" fmla="*/ 672123 h 721338"/>
                </a:gdLst>
                <a:ahLst/>
                <a:cxnLst>
                  <a:cxn ang="0">
                    <a:pos x="connsiteX0" y="connsiteY0"/>
                  </a:cxn>
                  <a:cxn ang="0">
                    <a:pos x="connsiteX1" y="connsiteY1"/>
                  </a:cxn>
                  <a:cxn ang="0">
                    <a:pos x="connsiteX2" y="connsiteY2"/>
                  </a:cxn>
                  <a:cxn ang="0">
                    <a:pos x="connsiteX3" y="connsiteY3"/>
                  </a:cxn>
                </a:cxnLst>
                <a:rect l="l" t="t" r="r" b="b"/>
                <a:pathLst>
                  <a:path w="579361" h="721338">
                    <a:moveTo>
                      <a:pt x="219853" y="0"/>
                    </a:moveTo>
                    <a:cubicBezTo>
                      <a:pt x="115648" y="87271"/>
                      <a:pt x="11444" y="174543"/>
                      <a:pt x="1023" y="289169"/>
                    </a:cubicBezTo>
                    <a:cubicBezTo>
                      <a:pt x="-9398" y="403795"/>
                      <a:pt x="60940" y="623928"/>
                      <a:pt x="157330" y="687754"/>
                    </a:cubicBezTo>
                    <a:cubicBezTo>
                      <a:pt x="253720" y="751580"/>
                      <a:pt x="416540" y="711851"/>
                      <a:pt x="579361" y="67212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Ellipse 16"/>
              <p:cNvSpPr/>
              <p:nvPr/>
            </p:nvSpPr>
            <p:spPr>
              <a:xfrm>
                <a:off x="9786758" y="2444571"/>
                <a:ext cx="166143" cy="1434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aphicFrame>
        <p:nvGraphicFramePr>
          <p:cNvPr id="20" name="Objet 8">
            <a:extLst>
              <a:ext uri="{FF2B5EF4-FFF2-40B4-BE49-F238E27FC236}">
                <a16:creationId xmlns:a16="http://schemas.microsoft.com/office/drawing/2014/main" id="{E844382C-04DD-4649-9F4E-D8C65BFE7218}"/>
              </a:ext>
            </a:extLst>
          </p:cNvPr>
          <p:cNvGraphicFramePr>
            <a:graphicFrameLocks noChangeAspect="1"/>
          </p:cNvGraphicFramePr>
          <p:nvPr/>
        </p:nvGraphicFramePr>
        <p:xfrm>
          <a:off x="6314437" y="3724226"/>
          <a:ext cx="2618928" cy="2618928"/>
        </p:xfrm>
        <a:graphic>
          <a:graphicData uri="http://schemas.openxmlformats.org/presentationml/2006/ole">
            <mc:AlternateContent xmlns:mc="http://schemas.openxmlformats.org/markup-compatibility/2006">
              <mc:Choice xmlns:v="urn:schemas-microsoft-com:vml" Requires="v">
                <p:oleObj spid="_x0000_s4231" name="Feuille de calcul" r:id="rId5" imgW="2448050" imgH="2447925" progId="Excel.Sheet.12">
                  <p:embed/>
                </p:oleObj>
              </mc:Choice>
              <mc:Fallback>
                <p:oleObj name="Feuille de calcul" r:id="rId5" imgW="2448050" imgH="2447925" progId="Excel.Sheet.12">
                  <p:embed/>
                  <p:pic>
                    <p:nvPicPr>
                      <p:cNvPr id="20" name="Objet 8">
                        <a:extLst>
                          <a:ext uri="{FF2B5EF4-FFF2-40B4-BE49-F238E27FC236}">
                            <a16:creationId xmlns:a16="http://schemas.microsoft.com/office/drawing/2014/main" id="{E844382C-04DD-4649-9F4E-D8C65BFE7218}"/>
                          </a:ext>
                        </a:extLst>
                      </p:cNvPr>
                      <p:cNvPicPr/>
                      <p:nvPr/>
                    </p:nvPicPr>
                    <p:blipFill>
                      <a:blip r:embed="rId6"/>
                      <a:stretch>
                        <a:fillRect/>
                      </a:stretch>
                    </p:blipFill>
                    <p:spPr>
                      <a:xfrm>
                        <a:off x="6314437" y="3724226"/>
                        <a:ext cx="2618928" cy="2618928"/>
                      </a:xfrm>
                      <a:prstGeom prst="rect">
                        <a:avLst/>
                      </a:prstGeom>
                      <a:ln>
                        <a:noFill/>
                      </a:ln>
                    </p:spPr>
                  </p:pic>
                </p:oleObj>
              </mc:Fallback>
            </mc:AlternateContent>
          </a:graphicData>
        </a:graphic>
      </p:graphicFrame>
    </p:spTree>
    <p:extLst>
      <p:ext uri="{BB962C8B-B14F-4D97-AF65-F5344CB8AC3E}">
        <p14:creationId xmlns:p14="http://schemas.microsoft.com/office/powerpoint/2010/main" val="17141403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29362-FADF-0A40-89C7-DB33836729DD}"/>
              </a:ext>
            </a:extLst>
          </p:cNvPr>
          <p:cNvSpPr>
            <a:spLocks noGrp="1"/>
          </p:cNvSpPr>
          <p:nvPr>
            <p:ph type="title"/>
          </p:nvPr>
        </p:nvSpPr>
        <p:spPr>
          <a:xfrm>
            <a:off x="1223682" y="503192"/>
            <a:ext cx="9744635" cy="1325563"/>
          </a:xfrm>
        </p:spPr>
        <p:txBody>
          <a:bodyPr/>
          <a:lstStyle/>
          <a:p>
            <a:r>
              <a:rPr lang="en-US" dirty="0"/>
              <a:t>Two primary approaches to estimation</a:t>
            </a:r>
          </a:p>
        </p:txBody>
      </p:sp>
      <p:sp>
        <p:nvSpPr>
          <p:cNvPr id="3" name="Content Placeholder 2">
            <a:extLst>
              <a:ext uri="{FF2B5EF4-FFF2-40B4-BE49-F238E27FC236}">
                <a16:creationId xmlns:a16="http://schemas.microsoft.com/office/drawing/2014/main" id="{A4600837-CFB4-8449-957C-381E5A31DE3A}"/>
              </a:ext>
            </a:extLst>
          </p:cNvPr>
          <p:cNvSpPr>
            <a:spLocks noGrp="1"/>
          </p:cNvSpPr>
          <p:nvPr>
            <p:ph idx="1"/>
          </p:nvPr>
        </p:nvSpPr>
        <p:spPr>
          <a:xfrm>
            <a:off x="1141412" y="2249486"/>
            <a:ext cx="8379106" cy="3989995"/>
          </a:xfrm>
        </p:spPr>
        <p:txBody>
          <a:bodyPr>
            <a:normAutofit fontScale="85000" lnSpcReduction="20000"/>
          </a:bodyPr>
          <a:lstStyle/>
          <a:p>
            <a:r>
              <a:rPr lang="en-US" dirty="0">
                <a:latin typeface="Calibri" panose="020F0502020204030204" pitchFamily="34" charset="0"/>
                <a:cs typeface="Calibri" panose="020F0502020204030204" pitchFamily="34" charset="0"/>
              </a:rPr>
              <a:t>1) Post-hoc method: Generate a whole brain ‘</a:t>
            </a:r>
            <a:r>
              <a:rPr lang="en-US" dirty="0" err="1">
                <a:latin typeface="Calibri" panose="020F0502020204030204" pitchFamily="34" charset="0"/>
                <a:cs typeface="Calibri" panose="020F0502020204030204" pitchFamily="34" charset="0"/>
              </a:rPr>
              <a:t>tractogram</a:t>
            </a:r>
            <a:r>
              <a:rPr lang="en-US" dirty="0">
                <a:latin typeface="Calibri" panose="020F0502020204030204" pitchFamily="34" charset="0"/>
                <a:cs typeface="Calibri" panose="020F0502020204030204" pitchFamily="34" charset="0"/>
              </a:rPr>
              <a:t>’ first, then estimate connectivity based on number/properties of streamlines passing through each atlas region.</a:t>
            </a:r>
          </a:p>
          <a:p>
            <a:pPr lvl="1"/>
            <a:r>
              <a:rPr lang="en-US" dirty="0">
                <a:latin typeface="Calibri" panose="020F0502020204030204" pitchFamily="34" charset="0"/>
                <a:cs typeface="Calibri" panose="020F0502020204030204" pitchFamily="34" charset="0"/>
              </a:rPr>
              <a:t>Good for quick and dirty estimation.</a:t>
            </a:r>
          </a:p>
          <a:p>
            <a:pPr lvl="1"/>
            <a:r>
              <a:rPr lang="en-US" dirty="0">
                <a:latin typeface="Calibri" panose="020F0502020204030204" pitchFamily="34" charset="0"/>
                <a:cs typeface="Calibri" panose="020F0502020204030204" pitchFamily="34" charset="0"/>
              </a:rPr>
              <a:t>Less computationally expensive</a:t>
            </a:r>
          </a:p>
          <a:p>
            <a:pPr lvl="1"/>
            <a:r>
              <a:rPr lang="en-US" dirty="0">
                <a:latin typeface="Calibri" panose="020F0502020204030204" pitchFamily="34" charset="0"/>
                <a:cs typeface="Calibri" panose="020F0502020204030204" pitchFamily="34" charset="0"/>
              </a:rPr>
              <a:t>Limited seeding densities possible since seeding typically occurs throughout the entirety of white matter.</a:t>
            </a:r>
          </a:p>
          <a:p>
            <a:r>
              <a:rPr lang="en-US" dirty="0">
                <a:latin typeface="Calibri" panose="020F0502020204030204" pitchFamily="34" charset="0"/>
                <a:cs typeface="Calibri" panose="020F0502020204030204" pitchFamily="34" charset="0"/>
              </a:rPr>
              <a:t>2) ROI-ROI seeding method: Seed </a:t>
            </a:r>
            <a:r>
              <a:rPr lang="en-US" i="1" dirty="0">
                <a:latin typeface="Calibri" panose="020F0502020204030204" pitchFamily="34" charset="0"/>
                <a:cs typeface="Calibri" panose="020F0502020204030204" pitchFamily="34" charset="0"/>
              </a:rPr>
              <a:t>only </a:t>
            </a:r>
            <a:r>
              <a:rPr lang="en-US" dirty="0">
                <a:latin typeface="Calibri" panose="020F0502020204030204" pitchFamily="34" charset="0"/>
                <a:cs typeface="Calibri" panose="020F0502020204030204" pitchFamily="34" charset="0"/>
              </a:rPr>
              <a:t>from the atlas regions</a:t>
            </a:r>
            <a:r>
              <a:rPr lang="en-US" dirty="0">
                <a:latin typeface="Calibri" panose="020F0502020204030204" pitchFamily="34" charset="0"/>
                <a:cs typeface="Calibri" panose="020F0502020204030204" pitchFamily="34" charset="0"/>
                <a:sym typeface="Wingdings" pitchFamily="2" charset="2"/>
              </a:rPr>
              <a:t> produces a </a:t>
            </a:r>
            <a:r>
              <a:rPr lang="en-US" dirty="0" err="1">
                <a:latin typeface="Calibri" panose="020F0502020204030204" pitchFamily="34" charset="0"/>
                <a:cs typeface="Calibri" panose="020F0502020204030204" pitchFamily="34" charset="0"/>
                <a:sym typeface="Wingdings" pitchFamily="2" charset="2"/>
              </a:rPr>
              <a:t>tractogram</a:t>
            </a:r>
            <a:r>
              <a:rPr lang="en-US" dirty="0">
                <a:latin typeface="Calibri" panose="020F0502020204030204" pitchFamily="34" charset="0"/>
                <a:cs typeface="Calibri" panose="020F0502020204030204" pitchFamily="34" charset="0"/>
                <a:sym typeface="Wingdings" pitchFamily="2" charset="2"/>
              </a:rPr>
              <a:t> consisting of only those streamlines connecting an atlas region to at least one other.</a:t>
            </a:r>
          </a:p>
          <a:p>
            <a:pPr lvl="1"/>
            <a:r>
              <a:rPr lang="en-US" dirty="0">
                <a:latin typeface="Calibri" panose="020F0502020204030204" pitchFamily="34" charset="0"/>
                <a:cs typeface="Calibri" panose="020F0502020204030204" pitchFamily="34" charset="0"/>
                <a:sym typeface="Wingdings" pitchFamily="2" charset="2"/>
              </a:rPr>
              <a:t>Better use of probabilistic tractography.</a:t>
            </a:r>
          </a:p>
          <a:p>
            <a:pPr lvl="1"/>
            <a:r>
              <a:rPr lang="en-US" dirty="0">
                <a:latin typeface="Calibri" panose="020F0502020204030204" pitchFamily="34" charset="0"/>
                <a:cs typeface="Calibri" panose="020F0502020204030204" pitchFamily="34" charset="0"/>
                <a:sym typeface="Wingdings" pitchFamily="2" charset="2"/>
              </a:rPr>
              <a:t>Enables ‘denser’ seeding from relevant atlas regions.</a:t>
            </a:r>
          </a:p>
          <a:p>
            <a:pPr lvl="1"/>
            <a:r>
              <a:rPr lang="en-US" dirty="0">
                <a:latin typeface="Calibri" panose="020F0502020204030204" pitchFamily="34" charset="0"/>
                <a:cs typeface="Calibri" panose="020F0502020204030204" pitchFamily="34" charset="0"/>
                <a:sym typeface="Wingdings" pitchFamily="2" charset="2"/>
              </a:rPr>
              <a:t>More computationally expensive</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D734E3B1-81DB-9C4A-A21F-62FBA9BE173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77" b="89978" l="10000" r="90000">
                        <a14:foregroundMark x1="82680" y1="10458" x2="82680" y2="10458"/>
                        <a14:foregroundMark x1="72423" y1="23802" x2="72423" y2="23802"/>
                        <a14:foregroundMark x1="72423" y1="23802" x2="72423" y2="23802"/>
                        <a14:foregroundMark x1="73866" y1="27505" x2="73866" y2="27505"/>
                        <a14:foregroundMark x1="71134" y1="28595" x2="71134" y2="28595"/>
                        <a14:foregroundMark x1="75000" y1="27342" x2="75000" y2="27342"/>
                        <a14:foregroundMark x1="43402" y1="9477" x2="43402" y2="9477"/>
                        <a14:foregroundMark x1="81134" y1="50599" x2="81134" y2="50599"/>
                        <a14:foregroundMark x1="71237" y1="79575" x2="71237" y2="79575"/>
                        <a14:foregroundMark x1="27680" y1="18682" x2="27680" y2="18682"/>
                        <a14:foregroundMark x1="18711" y1="46024" x2="18711" y2="46024"/>
                        <a14:foregroundMark x1="18299" y1="37527" x2="18299" y2="37527"/>
                        <a14:foregroundMark x1="28969" y1="81645" x2="28969" y2="81645"/>
                        <a14:foregroundMark x1="39742" y1="88508" x2="39742" y2="88508"/>
                        <a14:foregroundMark x1="62165" y1="89216" x2="62165" y2="89216"/>
                        <a14:backgroundMark x1="11546" y1="13617" x2="11546" y2="13617"/>
                        <a14:backgroundMark x1="11546" y1="13617" x2="11546" y2="13617"/>
                        <a14:backgroundMark x1="20619" y1="11383" x2="20619" y2="11383"/>
                        <a14:backgroundMark x1="18711" y1="10022" x2="18711" y2="10022"/>
                        <a14:backgroundMark x1="17010" y1="12908" x2="17010" y2="12908"/>
                        <a14:backgroundMark x1="17010" y1="12908" x2="17010" y2="12908"/>
                        <a14:backgroundMark x1="17010" y1="12908" x2="17010" y2="12908"/>
                      </a14:backgroundRemoval>
                    </a14:imgEffect>
                  </a14:imgLayer>
                </a14:imgProps>
              </a:ext>
            </a:extLst>
          </a:blip>
          <a:stretch>
            <a:fillRect/>
          </a:stretch>
        </p:blipFill>
        <p:spPr>
          <a:xfrm>
            <a:off x="8950362" y="2349356"/>
            <a:ext cx="3560390" cy="3369524"/>
          </a:xfrm>
          <a:prstGeom prst="rect">
            <a:avLst/>
          </a:prstGeom>
        </p:spPr>
      </p:pic>
      <p:sp>
        <p:nvSpPr>
          <p:cNvPr id="4" name="Rectangle 3">
            <a:extLst>
              <a:ext uri="{FF2B5EF4-FFF2-40B4-BE49-F238E27FC236}">
                <a16:creationId xmlns:a16="http://schemas.microsoft.com/office/drawing/2014/main" id="{89F2FCA4-9642-9B42-8D56-2EFC3E108E95}"/>
              </a:ext>
            </a:extLst>
          </p:cNvPr>
          <p:cNvSpPr/>
          <p:nvPr/>
        </p:nvSpPr>
        <p:spPr>
          <a:xfrm>
            <a:off x="1141412" y="2195936"/>
            <a:ext cx="8131680" cy="86999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14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812330" y="113478"/>
            <a:ext cx="11582285" cy="1325563"/>
          </a:xfrm>
        </p:spPr>
        <p:txBody>
          <a:bodyPr>
            <a:normAutofit/>
          </a:bodyPr>
          <a:lstStyle/>
          <a:p>
            <a:r>
              <a:rPr lang="en-CA" dirty="0"/>
              <a:t>How we define Nodes (Surfaces vs. Volumes)</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812330" y="1563811"/>
            <a:ext cx="10515600" cy="4351338"/>
          </a:xfrm>
        </p:spPr>
        <p:txBody>
          <a:bodyPr/>
          <a:lstStyle/>
          <a:p>
            <a:r>
              <a:rPr lang="en-CA" dirty="0"/>
              <a:t>Streamlines points intersecting with surfaces</a:t>
            </a:r>
          </a:p>
          <a:p>
            <a:endParaRPr lang="en-CA" dirty="0"/>
          </a:p>
          <a:p>
            <a:endParaRPr lang="en-CA" dirty="0"/>
          </a:p>
          <a:p>
            <a:endParaRPr lang="en-CA" dirty="0"/>
          </a:p>
          <a:p>
            <a:endParaRPr lang="en-CA" dirty="0"/>
          </a:p>
          <a:p>
            <a:endParaRPr lang="en-CA" dirty="0"/>
          </a:p>
          <a:p>
            <a:r>
              <a:rPr lang="en-CA" dirty="0"/>
              <a:t>Streamline points intersecting with volumes</a:t>
            </a:r>
          </a:p>
        </p:txBody>
      </p:sp>
      <p:pic>
        <p:nvPicPr>
          <p:cNvPr id="13" name="Picture 7"/>
          <p:cNvPicPr>
            <a:picLocks noChangeAspect="1"/>
          </p:cNvPicPr>
          <p:nvPr/>
        </p:nvPicPr>
        <p:blipFill>
          <a:blip r:embed="rId2">
            <a:extLst>
              <a:ext uri="{BEBA8EAE-BF5A-486C-A8C5-ECC9F3942E4B}">
                <a14:imgProps xmlns:a14="http://schemas.microsoft.com/office/drawing/2010/main">
                  <a14:imgLayer r:embed="rId3">
                    <a14:imgEffect>
                      <a14:backgroundRemoval t="1316" b="100000" l="3256" r="98605"/>
                    </a14:imgEffect>
                  </a14:imgLayer>
                </a14:imgProps>
              </a:ext>
            </a:extLst>
          </a:blip>
          <a:stretch>
            <a:fillRect/>
          </a:stretch>
        </p:blipFill>
        <p:spPr>
          <a:xfrm>
            <a:off x="8687710" y="2031985"/>
            <a:ext cx="2818619" cy="1992699"/>
          </a:xfrm>
          <a:prstGeom prst="rect">
            <a:avLst/>
          </a:prstGeom>
          <a:effectLst>
            <a:glow rad="101600">
              <a:srgbClr val="000000">
                <a:alpha val="40000"/>
              </a:srgbClr>
            </a:glow>
          </a:effectLst>
        </p:spPr>
      </p:pic>
      <p:pic>
        <p:nvPicPr>
          <p:cNvPr id="8" name="Picture 7">
            <a:extLst>
              <a:ext uri="{FF2B5EF4-FFF2-40B4-BE49-F238E27FC236}">
                <a16:creationId xmlns:a16="http://schemas.microsoft.com/office/drawing/2014/main" id="{44C6F8D0-2277-5A4A-BA45-4922C7B44F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87" b="91870" l="9959" r="91273">
                        <a14:foregroundMark x1="58316" y1="10244" x2="58316" y2="10244"/>
                        <a14:foregroundMark x1="53285" y1="16423" x2="53285" y2="16423"/>
                        <a14:foregroundMark x1="52875" y1="24797" x2="52875" y2="24797"/>
                        <a14:foregroundMark x1="46920" y1="24065" x2="46920" y2="24065"/>
                        <a14:foregroundMark x1="55544" y1="13171" x2="55544" y2="13171"/>
                        <a14:foregroundMark x1="76181" y1="85285" x2="76181" y2="85285"/>
                        <a14:foregroundMark x1="37269" y1="91870" x2="37269" y2="91870"/>
                        <a14:foregroundMark x1="43634" y1="9187" x2="43634" y2="9187"/>
                        <a14:foregroundMark x1="45072" y1="85691" x2="45072" y2="85691"/>
                        <a14:foregroundMark x1="18994" y1="49756" x2="18994" y2="49756"/>
                        <a14:foregroundMark x1="18480" y1="50163" x2="18480" y2="50163"/>
                        <a14:foregroundMark x1="40041" y1="46504" x2="40041" y2="46504"/>
                        <a14:foregroundMark x1="40965" y1="47967" x2="40965" y2="47967"/>
                        <a14:foregroundMark x1="40041" y1="48293" x2="40041" y2="48293"/>
                        <a14:foregroundMark x1="89014" y1="51626" x2="89014" y2="51626"/>
                        <a14:foregroundMark x1="90349" y1="57724" x2="90349" y2="57724"/>
                        <a14:foregroundMark x1="89938" y1="57724" x2="89938" y2="57724"/>
                        <a14:foregroundMark x1="89938" y1="57724" x2="89938" y2="57724"/>
                        <a14:foregroundMark x1="89425" y1="69756" x2="89425" y2="69756"/>
                        <a14:foregroundMark x1="84394" y1="75122" x2="84394" y2="75122"/>
                        <a14:foregroundMark x1="90862" y1="64634" x2="90862" y2="64634"/>
                        <a14:foregroundMark x1="82136" y1="73008" x2="82136" y2="73008"/>
                        <a14:foregroundMark x1="73409" y1="71138" x2="73409" y2="71138"/>
                        <a14:foregroundMark x1="84394" y1="73740" x2="84394" y2="73740"/>
                        <a14:foregroundMark x1="78439" y1="73333" x2="78439" y2="73333"/>
                        <a14:foregroundMark x1="79877" y1="72602" x2="79877" y2="72602"/>
                        <a14:foregroundMark x1="79877" y1="73740" x2="79877" y2="73740"/>
                        <a14:foregroundMark x1="91273" y1="57398" x2="91273" y2="57398"/>
                        <a14:foregroundMark x1="45483" y1="78455" x2="45483" y2="78455"/>
                        <a14:foregroundMark x1="71150" y1="71870" x2="71150" y2="71870"/>
                        <a14:foregroundMark x1="72074" y1="72276" x2="72074" y2="72276"/>
                        <a14:foregroundMark x1="80287" y1="50163" x2="80287" y2="50163"/>
                        <a14:foregroundMark x1="81725" y1="50163" x2="81725" y2="50163"/>
                        <a14:foregroundMark x1="82136" y1="50488" x2="82136" y2="50488"/>
                        <a14:foregroundMark x1="79363" y1="51626" x2="79363" y2="51626"/>
                        <a14:foregroundMark x1="76694" y1="55203" x2="76694" y2="55203"/>
                        <a14:foregroundMark x1="71561" y1="58130" x2="71561" y2="58130"/>
                        <a14:foregroundMark x1="81725" y1="47967" x2="81725" y2="47967"/>
                        <a14:foregroundMark x1="81725" y1="47967" x2="81725" y2="47967"/>
                        <a14:foregroundMark x1="61499" y1="10976" x2="61499" y2="10976"/>
                        <a14:foregroundMark x1="63860" y1="10976" x2="63860" y2="10976"/>
                      </a14:backgroundRemoval>
                    </a14:imgEffect>
                  </a14:imgLayer>
                </a14:imgProps>
              </a:ext>
            </a:extLst>
          </a:blip>
          <a:stretch>
            <a:fillRect/>
          </a:stretch>
        </p:blipFill>
        <p:spPr>
          <a:xfrm rot="16200000">
            <a:off x="8981031" y="4324310"/>
            <a:ext cx="2231978" cy="2818617"/>
          </a:xfrm>
          <a:prstGeom prst="rect">
            <a:avLst/>
          </a:prstGeom>
        </p:spPr>
      </p:pic>
      <p:sp>
        <p:nvSpPr>
          <p:cNvPr id="4" name="Rectangle 3">
            <a:extLst>
              <a:ext uri="{FF2B5EF4-FFF2-40B4-BE49-F238E27FC236}">
                <a16:creationId xmlns:a16="http://schemas.microsoft.com/office/drawing/2014/main" id="{C7AC906D-BE0A-5C4B-9E96-15611B539DB1}"/>
              </a:ext>
            </a:extLst>
          </p:cNvPr>
          <p:cNvSpPr/>
          <p:nvPr/>
        </p:nvSpPr>
        <p:spPr>
          <a:xfrm>
            <a:off x="810843" y="4564221"/>
            <a:ext cx="7309694" cy="57581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6767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4C3703C-249E-0E4D-96CA-8429CD7329BA}"/>
              </a:ext>
            </a:extLst>
          </p:cNvPr>
          <p:cNvSpPr>
            <a:spLocks noGrp="1" noChangeArrowheads="1"/>
          </p:cNvSpPr>
          <p:nvPr>
            <p:ph type="title"/>
          </p:nvPr>
        </p:nvSpPr>
        <p:spPr>
          <a:xfrm>
            <a:off x="3837770" y="411705"/>
            <a:ext cx="3808638" cy="641350"/>
          </a:xfrm>
        </p:spPr>
        <p:txBody>
          <a:bodyPr>
            <a:normAutofit fontScale="90000"/>
          </a:bodyPr>
          <a:lstStyle/>
          <a:p>
            <a:pPr eaLnBrk="1" hangingPunct="1"/>
            <a:r>
              <a:rPr lang="en-US" altLang="en-US" dirty="0"/>
              <a:t>Diffusion MRI</a:t>
            </a:r>
          </a:p>
        </p:txBody>
      </p:sp>
      <p:sp>
        <p:nvSpPr>
          <p:cNvPr id="5" name="Rectangle 3">
            <a:extLst>
              <a:ext uri="{FF2B5EF4-FFF2-40B4-BE49-F238E27FC236}">
                <a16:creationId xmlns:a16="http://schemas.microsoft.com/office/drawing/2014/main" id="{3A4C64DC-F249-A748-BBFD-11566DE989D9}"/>
              </a:ext>
            </a:extLst>
          </p:cNvPr>
          <p:cNvSpPr txBox="1">
            <a:spLocks noChangeArrowheads="1"/>
          </p:cNvSpPr>
          <p:nvPr/>
        </p:nvSpPr>
        <p:spPr>
          <a:xfrm>
            <a:off x="931662" y="1386430"/>
            <a:ext cx="4604517" cy="48006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dirty="0"/>
              <a:t>Magnetic resonance imaging can provide </a:t>
            </a:r>
            <a:r>
              <a:rPr lang="ja-JP" altLang="en-US"/>
              <a:t>“</a:t>
            </a:r>
            <a:r>
              <a:rPr lang="en-US" altLang="ja-JP" dirty="0"/>
              <a:t>diffusion encoding</a:t>
            </a:r>
            <a:r>
              <a:rPr lang="ja-JP" altLang="en-US"/>
              <a:t>”</a:t>
            </a:r>
            <a:endParaRPr lang="en-US" altLang="ja-JP" dirty="0"/>
          </a:p>
          <a:p>
            <a:endParaRPr lang="en-US" altLang="en-US" dirty="0"/>
          </a:p>
          <a:p>
            <a:r>
              <a:rPr lang="en-US" altLang="en-US" dirty="0"/>
              <a:t>Magnetic field strength is varied by gradients in different directions</a:t>
            </a:r>
          </a:p>
          <a:p>
            <a:endParaRPr lang="en-US" altLang="en-US" dirty="0"/>
          </a:p>
          <a:p>
            <a:r>
              <a:rPr lang="en-US" altLang="en-US" dirty="0"/>
              <a:t>Image intensity is attenuated depending on </a:t>
            </a:r>
            <a:r>
              <a:rPr lang="en-US" altLang="en-US" i="1" dirty="0"/>
              <a:t>water diffusion </a:t>
            </a:r>
            <a:r>
              <a:rPr lang="en-US" altLang="en-US" dirty="0"/>
              <a:t>in each direction</a:t>
            </a:r>
          </a:p>
          <a:p>
            <a:endParaRPr lang="en-US" altLang="en-US" dirty="0"/>
          </a:p>
          <a:p>
            <a:r>
              <a:rPr lang="en-US" altLang="en-US" dirty="0"/>
              <a:t>Compare with reference image(s) to infer diffusion relative to non-diffusion signal</a:t>
            </a:r>
          </a:p>
        </p:txBody>
      </p:sp>
      <p:pic>
        <p:nvPicPr>
          <p:cNvPr id="6" name="Picture 4" descr="Picture 20">
            <a:extLst>
              <a:ext uri="{FF2B5EF4-FFF2-40B4-BE49-F238E27FC236}">
                <a16:creationId xmlns:a16="http://schemas.microsoft.com/office/drawing/2014/main" id="{629502DE-A0B4-164A-B4B8-5C599E00B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83" r="4817"/>
          <a:stretch>
            <a:fillRect/>
          </a:stretch>
        </p:blipFill>
        <p:spPr bwMode="auto">
          <a:xfrm>
            <a:off x="6181498" y="5005931"/>
            <a:ext cx="1096963" cy="1325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cture 20">
            <a:extLst>
              <a:ext uri="{FF2B5EF4-FFF2-40B4-BE49-F238E27FC236}">
                <a16:creationId xmlns:a16="http://schemas.microsoft.com/office/drawing/2014/main" id="{4F684C3A-DD9D-7647-AD14-A1AA989D2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23" y="1421356"/>
            <a:ext cx="1047750"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6" descr="Picture 20">
            <a:extLst>
              <a:ext uri="{FF2B5EF4-FFF2-40B4-BE49-F238E27FC236}">
                <a16:creationId xmlns:a16="http://schemas.microsoft.com/office/drawing/2014/main" id="{3C666616-494C-E84E-A112-437C1B6A1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59"/>
          <a:stretch>
            <a:fillRect/>
          </a:stretch>
        </p:blipFill>
        <p:spPr bwMode="auto">
          <a:xfrm>
            <a:off x="7172098" y="1802356"/>
            <a:ext cx="10382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7" descr="Picture 20">
            <a:extLst>
              <a:ext uri="{FF2B5EF4-FFF2-40B4-BE49-F238E27FC236}">
                <a16:creationId xmlns:a16="http://schemas.microsoft.com/office/drawing/2014/main" id="{54EC6388-3FDD-994F-B8C6-CAA71010FE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286" y="2226218"/>
            <a:ext cx="1065212"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8" descr="Picture 20">
            <a:extLst>
              <a:ext uri="{FF2B5EF4-FFF2-40B4-BE49-F238E27FC236}">
                <a16:creationId xmlns:a16="http://schemas.microsoft.com/office/drawing/2014/main" id="{06697530-2F38-2542-9338-A146E4204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734"/>
          <a:stretch>
            <a:fillRect/>
          </a:stretch>
        </p:blipFill>
        <p:spPr bwMode="auto">
          <a:xfrm>
            <a:off x="6165623" y="2785018"/>
            <a:ext cx="10636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9" descr="Picture 20">
            <a:extLst>
              <a:ext uri="{FF2B5EF4-FFF2-40B4-BE49-F238E27FC236}">
                <a16:creationId xmlns:a16="http://schemas.microsoft.com/office/drawing/2014/main" id="{0FB80B5C-431A-CC4F-9FD3-2A6E340ABE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333"/>
          <a:stretch>
            <a:fillRect/>
          </a:stretch>
        </p:blipFill>
        <p:spPr bwMode="auto">
          <a:xfrm>
            <a:off x="7138761" y="3146968"/>
            <a:ext cx="10636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0" descr="Picture 20">
            <a:extLst>
              <a:ext uri="{FF2B5EF4-FFF2-40B4-BE49-F238E27FC236}">
                <a16:creationId xmlns:a16="http://schemas.microsoft.com/office/drawing/2014/main" id="{2739DBE6-5B10-5649-B404-8127AEBC85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962" r="2962"/>
          <a:stretch>
            <a:fillRect/>
          </a:stretch>
        </p:blipFill>
        <p:spPr bwMode="auto">
          <a:xfrm>
            <a:off x="8170636" y="3589881"/>
            <a:ext cx="1058862"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1">
            <a:extLst>
              <a:ext uri="{FF2B5EF4-FFF2-40B4-BE49-F238E27FC236}">
                <a16:creationId xmlns:a16="http://schemas.microsoft.com/office/drawing/2014/main" id="{7C784A02-C92E-3249-96A6-C93D307F50C5}"/>
              </a:ext>
            </a:extLst>
          </p:cNvPr>
          <p:cNvSpPr txBox="1">
            <a:spLocks noChangeArrowheads="1"/>
          </p:cNvSpPr>
          <p:nvPr/>
        </p:nvSpPr>
        <p:spPr bwMode="auto">
          <a:xfrm>
            <a:off x="7732486" y="5569493"/>
            <a:ext cx="1371600" cy="754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No diffusion encoding</a:t>
            </a:r>
            <a:endParaRPr lang="en-US" altLang="en-US" sz="1600" b="1" i="1" dirty="0">
              <a:solidFill>
                <a:srgbClr val="00B050"/>
              </a:solidFill>
            </a:endParaRPr>
          </a:p>
        </p:txBody>
      </p:sp>
      <p:sp>
        <p:nvSpPr>
          <p:cNvPr id="14" name="Text Box 12">
            <a:extLst>
              <a:ext uri="{FF2B5EF4-FFF2-40B4-BE49-F238E27FC236}">
                <a16:creationId xmlns:a16="http://schemas.microsoft.com/office/drawing/2014/main" id="{9B1106F4-78FA-324C-A3B2-F2E27D5B0ED3}"/>
              </a:ext>
            </a:extLst>
          </p:cNvPr>
          <p:cNvSpPr txBox="1">
            <a:spLocks noChangeArrowheads="1"/>
          </p:cNvSpPr>
          <p:nvPr/>
        </p:nvSpPr>
        <p:spPr bwMode="auto">
          <a:xfrm>
            <a:off x="7553098" y="921293"/>
            <a:ext cx="1991530" cy="75713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6699"/>
                </a:solidFill>
                <a:miter lim="800000"/>
                <a:headEnd/>
                <a:tailEnd/>
              </a14:hiddenLine>
            </a:ext>
          </a:extLst>
        </p:spPr>
        <p:txBody>
          <a:bodyPr wrap="squar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Diffusion encoding in direction d</a:t>
            </a:r>
            <a:r>
              <a:rPr lang="en-US" altLang="en-US" sz="1600" b="1" baseline="-25000" dirty="0">
                <a:solidFill>
                  <a:srgbClr val="00B050"/>
                </a:solidFill>
              </a:rPr>
              <a:t>1</a:t>
            </a:r>
            <a:endParaRPr lang="en-US" altLang="en-US" sz="1600" b="1" i="1" baseline="-25000" dirty="0">
              <a:solidFill>
                <a:srgbClr val="00B050"/>
              </a:solidFill>
            </a:endParaRPr>
          </a:p>
        </p:txBody>
      </p:sp>
      <p:sp>
        <p:nvSpPr>
          <p:cNvPr id="15" name="Line 13">
            <a:extLst>
              <a:ext uri="{FF2B5EF4-FFF2-40B4-BE49-F238E27FC236}">
                <a16:creationId xmlns:a16="http://schemas.microsoft.com/office/drawing/2014/main" id="{8C36FE8E-A9DF-C745-BE15-8CA411B56902}"/>
              </a:ext>
            </a:extLst>
          </p:cNvPr>
          <p:cNvSpPr>
            <a:spLocks noChangeShapeType="1"/>
          </p:cNvSpPr>
          <p:nvPr/>
        </p:nvSpPr>
        <p:spPr bwMode="auto">
          <a:xfrm flipH="1">
            <a:off x="7291161" y="5763168"/>
            <a:ext cx="457200" cy="158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16" name="Text Box 14">
            <a:extLst>
              <a:ext uri="{FF2B5EF4-FFF2-40B4-BE49-F238E27FC236}">
                <a16:creationId xmlns:a16="http://schemas.microsoft.com/office/drawing/2014/main" id="{58AB1826-78A7-EF49-AA39-D3917F0CEDA7}"/>
              </a:ext>
            </a:extLst>
          </p:cNvPr>
          <p:cNvSpPr txBox="1">
            <a:spLocks noChangeArrowheads="1"/>
          </p:cNvSpPr>
          <p:nvPr/>
        </p:nvSpPr>
        <p:spPr bwMode="auto">
          <a:xfrm>
            <a:off x="8543698" y="1629318"/>
            <a:ext cx="457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2</a:t>
            </a:r>
            <a:endParaRPr lang="en-US" altLang="en-US" sz="1600" b="1" i="1" dirty="0">
              <a:solidFill>
                <a:srgbClr val="00B050"/>
              </a:solidFill>
            </a:endParaRPr>
          </a:p>
        </p:txBody>
      </p:sp>
      <p:sp>
        <p:nvSpPr>
          <p:cNvPr id="17" name="Line 15">
            <a:extLst>
              <a:ext uri="{FF2B5EF4-FFF2-40B4-BE49-F238E27FC236}">
                <a16:creationId xmlns:a16="http://schemas.microsoft.com/office/drawing/2014/main" id="{370AB0E5-FA8C-6B44-91B9-883986297589}"/>
              </a:ext>
            </a:extLst>
          </p:cNvPr>
          <p:cNvSpPr>
            <a:spLocks noChangeShapeType="1"/>
          </p:cNvSpPr>
          <p:nvPr/>
        </p:nvSpPr>
        <p:spPr bwMode="auto">
          <a:xfrm flipH="1">
            <a:off x="8229373" y="1827756"/>
            <a:ext cx="357188"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18" name="Text Box 16">
            <a:extLst>
              <a:ext uri="{FF2B5EF4-FFF2-40B4-BE49-F238E27FC236}">
                <a16:creationId xmlns:a16="http://schemas.microsoft.com/office/drawing/2014/main" id="{ABA8DF4E-80A0-DD46-A566-4B198F688E26}"/>
              </a:ext>
            </a:extLst>
          </p:cNvPr>
          <p:cNvSpPr txBox="1">
            <a:spLocks noChangeArrowheads="1"/>
          </p:cNvSpPr>
          <p:nvPr/>
        </p:nvSpPr>
        <p:spPr bwMode="auto">
          <a:xfrm>
            <a:off x="9305698" y="1835693"/>
            <a:ext cx="457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3</a:t>
            </a:r>
            <a:endParaRPr lang="en-US" altLang="en-US" sz="1600" b="1" i="1" dirty="0">
              <a:solidFill>
                <a:srgbClr val="00B050"/>
              </a:solidFill>
            </a:endParaRPr>
          </a:p>
        </p:txBody>
      </p:sp>
      <p:sp>
        <p:nvSpPr>
          <p:cNvPr id="19" name="Line 17">
            <a:extLst>
              <a:ext uri="{FF2B5EF4-FFF2-40B4-BE49-F238E27FC236}">
                <a16:creationId xmlns:a16="http://schemas.microsoft.com/office/drawing/2014/main" id="{3A262C12-3CCA-6249-AEF8-0BA34656A9C8}"/>
              </a:ext>
            </a:extLst>
          </p:cNvPr>
          <p:cNvSpPr>
            <a:spLocks noChangeShapeType="1"/>
          </p:cNvSpPr>
          <p:nvPr/>
        </p:nvSpPr>
        <p:spPr bwMode="auto">
          <a:xfrm flipH="1">
            <a:off x="8981848" y="2008731"/>
            <a:ext cx="357188"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0" name="Text Box 18">
            <a:extLst>
              <a:ext uri="{FF2B5EF4-FFF2-40B4-BE49-F238E27FC236}">
                <a16:creationId xmlns:a16="http://schemas.microsoft.com/office/drawing/2014/main" id="{1AEBAE8D-47F3-624A-91DE-E8E786E705A5}"/>
              </a:ext>
            </a:extLst>
          </p:cNvPr>
          <p:cNvSpPr txBox="1">
            <a:spLocks noChangeArrowheads="1"/>
          </p:cNvSpPr>
          <p:nvPr/>
        </p:nvSpPr>
        <p:spPr bwMode="auto">
          <a:xfrm>
            <a:off x="5748111" y="4169318"/>
            <a:ext cx="509587"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4</a:t>
            </a:r>
            <a:endParaRPr lang="en-US" altLang="en-US" sz="1600" b="1" i="1" dirty="0">
              <a:solidFill>
                <a:srgbClr val="00B050"/>
              </a:solidFill>
            </a:endParaRPr>
          </a:p>
        </p:txBody>
      </p:sp>
      <p:sp>
        <p:nvSpPr>
          <p:cNvPr id="21" name="Line 19">
            <a:extLst>
              <a:ext uri="{FF2B5EF4-FFF2-40B4-BE49-F238E27FC236}">
                <a16:creationId xmlns:a16="http://schemas.microsoft.com/office/drawing/2014/main" id="{3BD62674-5454-B94E-92B3-19D54BA87D37}"/>
              </a:ext>
            </a:extLst>
          </p:cNvPr>
          <p:cNvSpPr>
            <a:spLocks noChangeShapeType="1"/>
          </p:cNvSpPr>
          <p:nvPr/>
        </p:nvSpPr>
        <p:spPr bwMode="auto">
          <a:xfrm flipV="1">
            <a:off x="5976711" y="4093118"/>
            <a:ext cx="357187"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2" name="Text Box 20">
            <a:extLst>
              <a:ext uri="{FF2B5EF4-FFF2-40B4-BE49-F238E27FC236}">
                <a16:creationId xmlns:a16="http://schemas.microsoft.com/office/drawing/2014/main" id="{5C46B615-81F4-2A43-9E44-10B9681011B0}"/>
              </a:ext>
            </a:extLst>
          </p:cNvPr>
          <p:cNvSpPr txBox="1">
            <a:spLocks noChangeArrowheads="1"/>
          </p:cNvSpPr>
          <p:nvPr/>
        </p:nvSpPr>
        <p:spPr bwMode="auto">
          <a:xfrm>
            <a:off x="6510111" y="4418556"/>
            <a:ext cx="509587" cy="3127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5</a:t>
            </a:r>
            <a:endParaRPr lang="en-US" altLang="en-US" sz="1600" b="1" i="1" dirty="0">
              <a:solidFill>
                <a:srgbClr val="00B050"/>
              </a:solidFill>
            </a:endParaRPr>
          </a:p>
        </p:txBody>
      </p:sp>
      <p:sp>
        <p:nvSpPr>
          <p:cNvPr id="23" name="Line 21">
            <a:extLst>
              <a:ext uri="{FF2B5EF4-FFF2-40B4-BE49-F238E27FC236}">
                <a16:creationId xmlns:a16="http://schemas.microsoft.com/office/drawing/2014/main" id="{5BBF4CDF-593B-2F43-9CE4-E5AF490F5414}"/>
              </a:ext>
            </a:extLst>
          </p:cNvPr>
          <p:cNvSpPr>
            <a:spLocks noChangeShapeType="1"/>
          </p:cNvSpPr>
          <p:nvPr/>
        </p:nvSpPr>
        <p:spPr bwMode="auto">
          <a:xfrm flipV="1">
            <a:off x="6738711" y="4342356"/>
            <a:ext cx="357187"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4" name="Text Box 22">
            <a:extLst>
              <a:ext uri="{FF2B5EF4-FFF2-40B4-BE49-F238E27FC236}">
                <a16:creationId xmlns:a16="http://schemas.microsoft.com/office/drawing/2014/main" id="{37089EA6-0629-ED4B-B798-0874C238E592}"/>
              </a:ext>
            </a:extLst>
          </p:cNvPr>
          <p:cNvSpPr txBox="1">
            <a:spLocks noChangeArrowheads="1"/>
          </p:cNvSpPr>
          <p:nvPr/>
        </p:nvSpPr>
        <p:spPr bwMode="auto">
          <a:xfrm>
            <a:off x="7576911" y="4655093"/>
            <a:ext cx="509587"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6</a:t>
            </a:r>
            <a:endParaRPr lang="en-US" altLang="en-US" sz="1600" b="1" i="1" dirty="0">
              <a:solidFill>
                <a:srgbClr val="00B050"/>
              </a:solidFill>
            </a:endParaRPr>
          </a:p>
        </p:txBody>
      </p:sp>
      <p:sp>
        <p:nvSpPr>
          <p:cNvPr id="25" name="Line 23">
            <a:extLst>
              <a:ext uri="{FF2B5EF4-FFF2-40B4-BE49-F238E27FC236}">
                <a16:creationId xmlns:a16="http://schemas.microsoft.com/office/drawing/2014/main" id="{A2EE7C59-5361-C44C-B963-DF38E26D001E}"/>
              </a:ext>
            </a:extLst>
          </p:cNvPr>
          <p:cNvSpPr>
            <a:spLocks noChangeShapeType="1"/>
          </p:cNvSpPr>
          <p:nvPr/>
        </p:nvSpPr>
        <p:spPr bwMode="auto">
          <a:xfrm flipV="1">
            <a:off x="7805511" y="4578893"/>
            <a:ext cx="357187"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6" name="Line 24">
            <a:extLst>
              <a:ext uri="{FF2B5EF4-FFF2-40B4-BE49-F238E27FC236}">
                <a16:creationId xmlns:a16="http://schemas.microsoft.com/office/drawing/2014/main" id="{C5D00A2F-6F73-1E4B-91BB-8A464EBFCEC7}"/>
              </a:ext>
            </a:extLst>
          </p:cNvPr>
          <p:cNvSpPr>
            <a:spLocks noChangeShapeType="1"/>
          </p:cNvSpPr>
          <p:nvPr/>
        </p:nvSpPr>
        <p:spPr bwMode="auto">
          <a:xfrm flipH="1">
            <a:off x="7248298" y="1353093"/>
            <a:ext cx="357188"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pic>
        <p:nvPicPr>
          <p:cNvPr id="28" name="Picture 27">
            <a:extLst>
              <a:ext uri="{FF2B5EF4-FFF2-40B4-BE49-F238E27FC236}">
                <a16:creationId xmlns:a16="http://schemas.microsoft.com/office/drawing/2014/main" id="{74B6689B-BD51-3642-9B88-CD944914FA61}"/>
              </a:ext>
            </a:extLst>
          </p:cNvPr>
          <p:cNvPicPr>
            <a:picLocks noChangeAspect="1"/>
          </p:cNvPicPr>
          <p:nvPr/>
        </p:nvPicPr>
        <p:blipFill rotWithShape="1">
          <a:blip r:embed="rId10"/>
          <a:srcRect l="29221" t="6381" r="17275"/>
          <a:stretch/>
        </p:blipFill>
        <p:spPr>
          <a:xfrm>
            <a:off x="9544628" y="2469003"/>
            <a:ext cx="2319728" cy="2283163"/>
          </a:xfrm>
          <a:prstGeom prst="rect">
            <a:avLst/>
          </a:prstGeom>
        </p:spPr>
      </p:pic>
    </p:spTree>
    <p:extLst>
      <p:ext uri="{BB962C8B-B14F-4D97-AF65-F5344CB8AC3E}">
        <p14:creationId xmlns:p14="http://schemas.microsoft.com/office/powerpoint/2010/main" val="35236581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p:txBody>
          <a:bodyPr/>
          <a:lstStyle/>
          <a:p>
            <a:pPr algn="ctr"/>
            <a:r>
              <a:rPr lang="en-US" dirty="0"/>
              <a:t>NDMG graph generation</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1411" y="1749867"/>
            <a:ext cx="10444575" cy="4415264"/>
          </a:xfrm>
        </p:spPr>
        <p:txBody>
          <a:bodyPr>
            <a:normAutofit/>
          </a:bodyPr>
          <a:lstStyle/>
          <a:p>
            <a:r>
              <a:rPr lang="en-US" dirty="0">
                <a:latin typeface="Calibri" panose="020F0502020204030204" pitchFamily="34" charset="0"/>
                <a:cs typeface="Calibri" panose="020F0502020204030204" pitchFamily="34" charset="0"/>
              </a:rPr>
              <a:t>How do we define connectivity (i.e. edges and their weights) of structural connectomes?</a:t>
            </a:r>
          </a:p>
          <a:p>
            <a:pPr lvl="1"/>
            <a:r>
              <a:rPr lang="en-US" dirty="0">
                <a:latin typeface="Calibri" panose="020F0502020204030204" pitchFamily="34" charset="0"/>
                <a:cs typeface="Calibri" panose="020F0502020204030204" pitchFamily="34" charset="0"/>
              </a:rPr>
              <a:t>Fiber count? Fractional anisotropy (i.e. microstructural ‘integrity’)? Some combination of these? Other measures? Currently an open question in neuroscience.</a:t>
            </a:r>
          </a:p>
          <a:p>
            <a:r>
              <a:rPr lang="en-US" dirty="0">
                <a:latin typeface="Calibri" panose="020F0502020204030204" pitchFamily="34" charset="0"/>
                <a:cs typeface="Calibri" panose="020F0502020204030204" pitchFamily="34" charset="0"/>
              </a:rPr>
              <a:t>In NDMG, we define connectivity as fiber-count because:</a:t>
            </a:r>
          </a:p>
          <a:p>
            <a:pPr lvl="1"/>
            <a:r>
              <a:rPr lang="en-US" dirty="0">
                <a:latin typeface="Calibri" panose="020F0502020204030204" pitchFamily="34" charset="0"/>
                <a:cs typeface="Calibri" panose="020F0502020204030204" pitchFamily="34" charset="0"/>
              </a:rPr>
              <a:t>It’s the gold-standard in the field and FA can be confounded by the impact of crossing fibers.</a:t>
            </a:r>
          </a:p>
          <a:p>
            <a:pPr lvl="1"/>
            <a:r>
              <a:rPr lang="en-US" dirty="0">
                <a:latin typeface="Calibri" panose="020F0502020204030204" pitchFamily="34" charset="0"/>
                <a:cs typeface="Calibri" panose="020F0502020204030204" pitchFamily="34" charset="0"/>
              </a:rPr>
              <a:t>If a fiber passes through an atlas region, count it as a valid connection.</a:t>
            </a:r>
          </a:p>
          <a:p>
            <a:pPr lvl="1"/>
            <a:r>
              <a:rPr lang="en-US" dirty="0">
                <a:latin typeface="Calibri" panose="020F0502020204030204" pitchFamily="34" charset="0"/>
                <a:cs typeface="Calibri" panose="020F0502020204030204" pitchFamily="34" charset="0"/>
              </a:rPr>
              <a:t>Resulting graph is a </a:t>
            </a:r>
            <a:r>
              <a:rPr lang="en-US" i="1" dirty="0">
                <a:latin typeface="Calibri" panose="020F0502020204030204" pitchFamily="34" charset="0"/>
                <a:cs typeface="Calibri" panose="020F0502020204030204" pitchFamily="34" charset="0"/>
              </a:rPr>
              <a:t>summary</a:t>
            </a:r>
            <a:r>
              <a:rPr lang="en-US" dirty="0">
                <a:latin typeface="Calibri" panose="020F0502020204030204" pitchFamily="34" charset="0"/>
                <a:cs typeface="Calibri" panose="020F0502020204030204" pitchFamily="34" charset="0"/>
              </a:rPr>
              <a:t> of fiber counts for a given atlas.</a:t>
            </a:r>
          </a:p>
          <a:p>
            <a:pPr lvl="1"/>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09300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549966" y="130513"/>
            <a:ext cx="13291931" cy="1478570"/>
          </a:xfrm>
        </p:spPr>
        <p:txBody>
          <a:bodyPr>
            <a:normAutofit/>
          </a:bodyPr>
          <a:lstStyle/>
          <a:p>
            <a:pPr algn="ctr"/>
            <a:r>
              <a:rPr lang="en-US" dirty="0"/>
              <a:t>Key Issues: Sensitivity</a:t>
            </a:r>
            <a:br>
              <a:rPr lang="en-US" dirty="0"/>
            </a:br>
            <a:r>
              <a:rPr lang="en-US" dirty="0"/>
              <a:t>Recovering “true” fiber connections</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820902" y="1520582"/>
            <a:ext cx="10707483" cy="4415264"/>
          </a:xfrm>
        </p:spPr>
        <p:txBody>
          <a:bodyPr>
            <a:normAutofit/>
          </a:bodyPr>
          <a:lstStyle/>
          <a:p>
            <a:r>
              <a:rPr lang="en-US" dirty="0">
                <a:latin typeface="+mn-lt"/>
              </a:rPr>
              <a:t>With sufficient number of streamlines (i.e. &gt;500,000), most algorithms are able to produce </a:t>
            </a:r>
            <a:r>
              <a:rPr lang="en-US" dirty="0" err="1">
                <a:latin typeface="+mn-lt"/>
              </a:rPr>
              <a:t>tractograms</a:t>
            </a:r>
            <a:r>
              <a:rPr lang="en-US" dirty="0">
                <a:latin typeface="+mn-lt"/>
              </a:rPr>
              <a:t> containing 90% of the ground truth bundles </a:t>
            </a:r>
            <a:r>
              <a:rPr lang="en-US" sz="1050" dirty="0">
                <a:latin typeface="+mn-lt"/>
              </a:rPr>
              <a:t>(Maier-Hein et al., 2017)</a:t>
            </a:r>
            <a:endParaRPr lang="en-US" dirty="0">
              <a:latin typeface="+mn-lt"/>
            </a:endParaRPr>
          </a:p>
          <a:p>
            <a:r>
              <a:rPr lang="en-US" dirty="0">
                <a:latin typeface="+mn-lt"/>
              </a:rPr>
              <a:t>Challenge (a): Resolve crossing-fibers</a:t>
            </a:r>
          </a:p>
          <a:p>
            <a:pPr lvl="1"/>
            <a:r>
              <a:rPr lang="en-US" dirty="0">
                <a:latin typeface="+mn-lt"/>
              </a:rPr>
              <a:t>Probabilistic with local or particle tractography lead to greatest improvement in sensitivity.</a:t>
            </a:r>
          </a:p>
          <a:p>
            <a:pPr lvl="2"/>
            <a:endParaRPr lang="en-US" dirty="0">
              <a:latin typeface="+mn-lt"/>
            </a:endParaRPr>
          </a:p>
          <a:p>
            <a:pPr marL="1371600" lvl="3" indent="0">
              <a:buNone/>
            </a:pPr>
            <a:endParaRPr lang="en-US" dirty="0">
              <a:latin typeface="+mn-lt"/>
            </a:endParaRPr>
          </a:p>
          <a:p>
            <a:pPr lvl="2"/>
            <a:endParaRPr lang="en-US" sz="800" dirty="0">
              <a:latin typeface="+mn-lt"/>
            </a:endParaRPr>
          </a:p>
          <a:p>
            <a:pPr marL="457200" lvl="1" indent="0">
              <a:buNone/>
            </a:pPr>
            <a:endParaRPr lang="en-US" dirty="0">
              <a:latin typeface="+mn-lt"/>
            </a:endParaRPr>
          </a:p>
        </p:txBody>
      </p:sp>
      <p:pic>
        <p:nvPicPr>
          <p:cNvPr id="20" name="Picture 19">
            <a:extLst>
              <a:ext uri="{FF2B5EF4-FFF2-40B4-BE49-F238E27FC236}">
                <a16:creationId xmlns:a16="http://schemas.microsoft.com/office/drawing/2014/main" id="{6173941F-2B82-FA4A-8639-BC5B5B7E2CEA}"/>
              </a:ext>
            </a:extLst>
          </p:cNvPr>
          <p:cNvPicPr>
            <a:picLocks noChangeAspect="1"/>
          </p:cNvPicPr>
          <p:nvPr/>
        </p:nvPicPr>
        <p:blipFill rotWithShape="1">
          <a:blip r:embed="rId3"/>
          <a:srcRect t="13956" r="24335"/>
          <a:stretch/>
        </p:blipFill>
        <p:spPr>
          <a:xfrm>
            <a:off x="3169597" y="3728214"/>
            <a:ext cx="5208608" cy="2999273"/>
          </a:xfrm>
          <a:prstGeom prst="rect">
            <a:avLst/>
          </a:prstGeom>
        </p:spPr>
      </p:pic>
      <p:pic>
        <p:nvPicPr>
          <p:cNvPr id="5" name="Picture 4">
            <a:extLst>
              <a:ext uri="{FF2B5EF4-FFF2-40B4-BE49-F238E27FC236}">
                <a16:creationId xmlns:a16="http://schemas.microsoft.com/office/drawing/2014/main" id="{FFD5FE99-12BE-8B42-BF7F-B3DC85B316C4}"/>
              </a:ext>
            </a:extLst>
          </p:cNvPr>
          <p:cNvPicPr>
            <a:picLocks noChangeAspect="1"/>
          </p:cNvPicPr>
          <p:nvPr/>
        </p:nvPicPr>
        <p:blipFill>
          <a:blip r:embed="rId4"/>
          <a:stretch>
            <a:fillRect/>
          </a:stretch>
        </p:blipFill>
        <p:spPr>
          <a:xfrm>
            <a:off x="8800220" y="4655866"/>
            <a:ext cx="2306149" cy="883404"/>
          </a:xfrm>
          <a:prstGeom prst="rect">
            <a:avLst/>
          </a:prstGeom>
        </p:spPr>
      </p:pic>
    </p:spTree>
    <p:extLst>
      <p:ext uri="{BB962C8B-B14F-4D97-AF65-F5344CB8AC3E}">
        <p14:creationId xmlns:p14="http://schemas.microsoft.com/office/powerpoint/2010/main" val="2087992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820902" y="1520582"/>
            <a:ext cx="10707483" cy="4415264"/>
          </a:xfrm>
        </p:spPr>
        <p:txBody>
          <a:bodyPr>
            <a:normAutofit/>
          </a:bodyPr>
          <a:lstStyle/>
          <a:p>
            <a:r>
              <a:rPr lang="en-US" dirty="0">
                <a:latin typeface="Calibri" panose="020F0502020204030204" pitchFamily="34" charset="0"/>
                <a:cs typeface="Calibri" panose="020F0502020204030204" pitchFamily="34" charset="0"/>
              </a:rPr>
              <a:t>Challenge (b): Recovering not just ipsilateral, but also contralateral connections.</a:t>
            </a:r>
          </a:p>
          <a:p>
            <a:pPr lvl="1"/>
            <a:r>
              <a:rPr lang="en-US" dirty="0">
                <a:latin typeface="Calibri" panose="020F0502020204030204" pitchFamily="34" charset="0"/>
                <a:cs typeface="Calibri" panose="020F0502020204030204" pitchFamily="34" charset="0"/>
              </a:rPr>
              <a:t>Long commissural (interhemispheric) fibers need to be tracked.</a:t>
            </a:r>
          </a:p>
          <a:p>
            <a:pPr lvl="2"/>
            <a:r>
              <a:rPr lang="en-US" dirty="0">
                <a:latin typeface="Calibri" panose="020F0502020204030204" pitchFamily="34" charset="0"/>
                <a:cs typeface="Calibri" panose="020F0502020204030204" pitchFamily="34" charset="0"/>
              </a:rPr>
              <a:t>Larger step-sizes in tractography can help.</a:t>
            </a:r>
          </a:p>
          <a:p>
            <a:pPr lvl="2"/>
            <a:r>
              <a:rPr lang="en-US" dirty="0">
                <a:latin typeface="Calibri" panose="020F0502020204030204" pitchFamily="34" charset="0"/>
                <a:cs typeface="Calibri" panose="020F0502020204030204" pitchFamily="34" charset="0"/>
              </a:rPr>
              <a:t>Denser seeding from Corpus Callosum can also help, so in NDMG we do this.</a:t>
            </a:r>
          </a:p>
          <a:p>
            <a:pPr lvl="2"/>
            <a:endParaRPr lang="en-US" dirty="0">
              <a:latin typeface="Calibri" panose="020F0502020204030204" pitchFamily="34" charset="0"/>
              <a:cs typeface="Calibri" panose="020F0502020204030204" pitchFamily="34" charset="0"/>
            </a:endParaRPr>
          </a:p>
          <a:p>
            <a:pPr marL="1371600" lvl="3" indent="0">
              <a:buNone/>
            </a:pPr>
            <a:endParaRPr lang="en-US" dirty="0">
              <a:latin typeface="Calibri" panose="020F0502020204030204" pitchFamily="34" charset="0"/>
              <a:cs typeface="Calibri" panose="020F0502020204030204" pitchFamily="34" charset="0"/>
            </a:endParaRPr>
          </a:p>
          <a:p>
            <a:pPr lvl="2"/>
            <a:endParaRPr lang="en-US" sz="800"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D3DDF615-710B-5740-BF21-1210316EC224}"/>
              </a:ext>
            </a:extLst>
          </p:cNvPr>
          <p:cNvGrpSpPr/>
          <p:nvPr/>
        </p:nvGrpSpPr>
        <p:grpSpPr>
          <a:xfrm>
            <a:off x="7976470" y="3429000"/>
            <a:ext cx="2584174" cy="2958362"/>
            <a:chOff x="9112715" y="1845061"/>
            <a:chExt cx="2584174" cy="2958362"/>
          </a:xfrm>
        </p:grpSpPr>
        <p:pic>
          <p:nvPicPr>
            <p:cNvPr id="4" name="Picture 3">
              <a:extLst>
                <a:ext uri="{FF2B5EF4-FFF2-40B4-BE49-F238E27FC236}">
                  <a16:creationId xmlns:a16="http://schemas.microsoft.com/office/drawing/2014/main" id="{E772C272-352C-6D4D-9F01-B504E019E897}"/>
                </a:ext>
              </a:extLst>
            </p:cNvPr>
            <p:cNvPicPr>
              <a:picLocks noChangeAspect="1"/>
            </p:cNvPicPr>
            <p:nvPr/>
          </p:nvPicPr>
          <p:blipFill rotWithShape="1">
            <a:blip r:embed="rId6"/>
            <a:srcRect l="8895" t="5541" r="7424" b="7185"/>
            <a:stretch/>
          </p:blipFill>
          <p:spPr>
            <a:xfrm>
              <a:off x="9112715" y="2026967"/>
              <a:ext cx="2584174" cy="2584173"/>
            </a:xfrm>
            <a:prstGeom prst="rect">
              <a:avLst/>
            </a:prstGeom>
          </p:spPr>
        </p:pic>
        <p:sp>
          <p:nvSpPr>
            <p:cNvPr id="5" name="Oval 4">
              <a:extLst>
                <a:ext uri="{FF2B5EF4-FFF2-40B4-BE49-F238E27FC236}">
                  <a16:creationId xmlns:a16="http://schemas.microsoft.com/office/drawing/2014/main" id="{7F4ABBEC-145D-AF4C-AF29-B92C0264291D}"/>
                </a:ext>
              </a:extLst>
            </p:cNvPr>
            <p:cNvSpPr/>
            <p:nvPr/>
          </p:nvSpPr>
          <p:spPr>
            <a:xfrm rot="18998320">
              <a:off x="9431796" y="3146053"/>
              <a:ext cx="662609" cy="165737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 name="Oval 8">
              <a:extLst>
                <a:ext uri="{FF2B5EF4-FFF2-40B4-BE49-F238E27FC236}">
                  <a16:creationId xmlns:a16="http://schemas.microsoft.com/office/drawing/2014/main" id="{B499DDB8-01FE-7B41-965F-F4735CEF30E0}"/>
                </a:ext>
              </a:extLst>
            </p:cNvPr>
            <p:cNvSpPr/>
            <p:nvPr/>
          </p:nvSpPr>
          <p:spPr>
            <a:xfrm rot="18998320">
              <a:off x="10719785" y="1845061"/>
              <a:ext cx="662609" cy="17226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grpSp>
        <p:nvGrpSpPr>
          <p:cNvPr id="15" name="Group 14">
            <a:extLst>
              <a:ext uri="{FF2B5EF4-FFF2-40B4-BE49-F238E27FC236}">
                <a16:creationId xmlns:a16="http://schemas.microsoft.com/office/drawing/2014/main" id="{0A917A30-1645-FB42-B4B0-3D376F53534F}"/>
              </a:ext>
            </a:extLst>
          </p:cNvPr>
          <p:cNvGrpSpPr/>
          <p:nvPr/>
        </p:nvGrpSpPr>
        <p:grpSpPr>
          <a:xfrm rot="5400000">
            <a:off x="4989188" y="3905581"/>
            <a:ext cx="1858368" cy="2268004"/>
            <a:chOff x="5628697" y="1686627"/>
            <a:chExt cx="3539742" cy="4320000"/>
          </a:xfrm>
        </p:grpSpPr>
        <p:pic>
          <p:nvPicPr>
            <p:cNvPr id="11" name="Picture 5">
              <a:extLst>
                <a:ext uri="{FF2B5EF4-FFF2-40B4-BE49-F238E27FC236}">
                  <a16:creationId xmlns:a16="http://schemas.microsoft.com/office/drawing/2014/main" id="{B9FF14ED-6256-8B44-8FBD-5F78C17E8C0B}"/>
                </a:ext>
              </a:extLst>
            </p:cNvPr>
            <p:cNvPicPr>
              <a:picLocks noChangeAspect="1" noChangeArrowheads="1"/>
            </p:cNvPicPr>
            <p:nvPr>
              <p:custDataLst>
                <p:tags r:id="rId2"/>
              </p:custDataLst>
            </p:nvPr>
          </p:nvPicPr>
          <p:blipFill rotWithShape="1">
            <a:blip r:embed="rId7" cstate="print">
              <a:extLst>
                <a:ext uri="{28A0092B-C50C-407E-A947-70E740481C1C}">
                  <a14:useLocalDpi xmlns:a14="http://schemas.microsoft.com/office/drawing/2010/main" val="0"/>
                </a:ext>
              </a:extLst>
            </a:blip>
            <a:srcRect b="1483"/>
            <a:stretch/>
          </p:blipFill>
          <p:spPr bwMode="auto">
            <a:xfrm>
              <a:off x="5628697" y="1686627"/>
              <a:ext cx="353974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25">
              <a:extLst>
                <a:ext uri="{FF2B5EF4-FFF2-40B4-BE49-F238E27FC236}">
                  <a16:creationId xmlns:a16="http://schemas.microsoft.com/office/drawing/2014/main" id="{5477A8D7-9DF1-814A-BD7F-D9C548880C08}"/>
                </a:ext>
              </a:extLst>
            </p:cNvPr>
            <p:cNvGrpSpPr>
              <a:grpSpLocks/>
            </p:cNvGrpSpPr>
            <p:nvPr>
              <p:custDataLst>
                <p:tags r:id="rId3"/>
              </p:custDataLst>
            </p:nvPr>
          </p:nvGrpSpPr>
          <p:grpSpPr bwMode="auto">
            <a:xfrm>
              <a:off x="6838567" y="2155328"/>
              <a:ext cx="1037361" cy="3072435"/>
              <a:chOff x="0" y="0"/>
              <a:chExt cx="755" cy="2900"/>
            </a:xfrm>
          </p:grpSpPr>
          <p:sp>
            <p:nvSpPr>
              <p:cNvPr id="13" name="Freeform 23">
                <a:extLst>
                  <a:ext uri="{FF2B5EF4-FFF2-40B4-BE49-F238E27FC236}">
                    <a16:creationId xmlns:a16="http://schemas.microsoft.com/office/drawing/2014/main" id="{99B460A9-3E92-874F-8E38-87BA7E454E29}"/>
                  </a:ext>
                </a:extLst>
              </p:cNvPr>
              <p:cNvSpPr>
                <a:spLocks/>
              </p:cNvSpPr>
              <p:nvPr/>
            </p:nvSpPr>
            <p:spPr bwMode="auto">
              <a:xfrm>
                <a:off x="0" y="0"/>
                <a:ext cx="696" cy="802"/>
              </a:xfrm>
              <a:custGeom>
                <a:avLst/>
                <a:gdLst>
                  <a:gd name="T0" fmla="*/ 6 w 21331"/>
                  <a:gd name="T1" fmla="*/ 3 h 21157"/>
                  <a:gd name="T2" fmla="*/ 2 w 21331"/>
                  <a:gd name="T3" fmla="*/ 8 h 21157"/>
                  <a:gd name="T4" fmla="*/ 0 w 21331"/>
                  <a:gd name="T5" fmla="*/ 13 h 21157"/>
                  <a:gd name="T6" fmla="*/ 2 w 21331"/>
                  <a:gd name="T7" fmla="*/ 22 h 21157"/>
                  <a:gd name="T8" fmla="*/ 8 w 21331"/>
                  <a:gd name="T9" fmla="*/ 30 h 21157"/>
                  <a:gd name="T10" fmla="*/ 14 w 21331"/>
                  <a:gd name="T11" fmla="*/ 30 h 21157"/>
                  <a:gd name="T12" fmla="*/ 20 w 21331"/>
                  <a:gd name="T13" fmla="*/ 27 h 21157"/>
                  <a:gd name="T14" fmla="*/ 22 w 21331"/>
                  <a:gd name="T15" fmla="*/ 19 h 21157"/>
                  <a:gd name="T16" fmla="*/ 22 w 21331"/>
                  <a:gd name="T17" fmla="*/ 11 h 21157"/>
                  <a:gd name="T18" fmla="*/ 18 w 21331"/>
                  <a:gd name="T19" fmla="*/ 3 h 21157"/>
                  <a:gd name="T20" fmla="*/ 16 w 21331"/>
                  <a:gd name="T21" fmla="*/ 0 h 211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31"/>
                  <a:gd name="T34" fmla="*/ 0 h 21157"/>
                  <a:gd name="T35" fmla="*/ 21331 w 21331"/>
                  <a:gd name="T36" fmla="*/ 21157 h 211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31" h="21157">
                    <a:moveTo>
                      <a:pt x="5718" y="1878"/>
                    </a:moveTo>
                    <a:cubicBezTo>
                      <a:pt x="4288" y="3130"/>
                      <a:pt x="2859" y="4383"/>
                      <a:pt x="1906" y="5635"/>
                    </a:cubicBezTo>
                    <a:cubicBezTo>
                      <a:pt x="953" y="6887"/>
                      <a:pt x="0" y="7826"/>
                      <a:pt x="0" y="9391"/>
                    </a:cubicBezTo>
                    <a:cubicBezTo>
                      <a:pt x="0" y="10957"/>
                      <a:pt x="635" y="13148"/>
                      <a:pt x="1906" y="15026"/>
                    </a:cubicBezTo>
                    <a:cubicBezTo>
                      <a:pt x="3176" y="16904"/>
                      <a:pt x="5718" y="19722"/>
                      <a:pt x="7624" y="20661"/>
                    </a:cubicBezTo>
                    <a:cubicBezTo>
                      <a:pt x="9529" y="21600"/>
                      <a:pt x="11435" y="20974"/>
                      <a:pt x="13341" y="20661"/>
                    </a:cubicBezTo>
                    <a:cubicBezTo>
                      <a:pt x="15247" y="20348"/>
                      <a:pt x="17788" y="20035"/>
                      <a:pt x="19059" y="18783"/>
                    </a:cubicBezTo>
                    <a:cubicBezTo>
                      <a:pt x="20329" y="17530"/>
                      <a:pt x="20647" y="15026"/>
                      <a:pt x="20965" y="13148"/>
                    </a:cubicBezTo>
                    <a:cubicBezTo>
                      <a:pt x="21282" y="11270"/>
                      <a:pt x="21600" y="9391"/>
                      <a:pt x="20965" y="7513"/>
                    </a:cubicBezTo>
                    <a:cubicBezTo>
                      <a:pt x="20329" y="5635"/>
                      <a:pt x="18106" y="3130"/>
                      <a:pt x="17153" y="1878"/>
                    </a:cubicBezTo>
                    <a:cubicBezTo>
                      <a:pt x="16200" y="626"/>
                      <a:pt x="15565" y="313"/>
                      <a:pt x="15247" y="0"/>
                    </a:cubicBez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endParaRPr lang="en-US" altLang="en-US"/>
              </a:p>
            </p:txBody>
          </p:sp>
          <p:sp>
            <p:nvSpPr>
              <p:cNvPr id="14" name="Freeform 24">
                <a:extLst>
                  <a:ext uri="{FF2B5EF4-FFF2-40B4-BE49-F238E27FC236}">
                    <a16:creationId xmlns:a16="http://schemas.microsoft.com/office/drawing/2014/main" id="{32109D54-F712-0245-88E6-C154ED3F2779}"/>
                  </a:ext>
                </a:extLst>
              </p:cNvPr>
              <p:cNvSpPr>
                <a:spLocks/>
              </p:cNvSpPr>
              <p:nvPr/>
            </p:nvSpPr>
            <p:spPr bwMode="auto">
              <a:xfrm>
                <a:off x="0" y="1991"/>
                <a:ext cx="755" cy="909"/>
              </a:xfrm>
              <a:custGeom>
                <a:avLst/>
                <a:gdLst>
                  <a:gd name="T0" fmla="*/ 2 w 21421"/>
                  <a:gd name="T1" fmla="*/ 39 h 21305"/>
                  <a:gd name="T2" fmla="*/ 2 w 21421"/>
                  <a:gd name="T3" fmla="*/ 30 h 21305"/>
                  <a:gd name="T4" fmla="*/ 0 w 21421"/>
                  <a:gd name="T5" fmla="*/ 18 h 21305"/>
                  <a:gd name="T6" fmla="*/ 2 w 21421"/>
                  <a:gd name="T7" fmla="*/ 10 h 21305"/>
                  <a:gd name="T8" fmla="*/ 7 w 21421"/>
                  <a:gd name="T9" fmla="*/ 1 h 21305"/>
                  <a:gd name="T10" fmla="*/ 17 w 21421"/>
                  <a:gd name="T11" fmla="*/ 1 h 21305"/>
                  <a:gd name="T12" fmla="*/ 24 w 21421"/>
                  <a:gd name="T13" fmla="*/ 7 h 21305"/>
                  <a:gd name="T14" fmla="*/ 26 w 21421"/>
                  <a:gd name="T15" fmla="*/ 13 h 21305"/>
                  <a:gd name="T16" fmla="*/ 26 w 21421"/>
                  <a:gd name="T17" fmla="*/ 24 h 21305"/>
                  <a:gd name="T18" fmla="*/ 26 w 21421"/>
                  <a:gd name="T19" fmla="*/ 30 h 21305"/>
                  <a:gd name="T20" fmla="*/ 24 w 21421"/>
                  <a:gd name="T21" fmla="*/ 39 h 213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421"/>
                  <a:gd name="T34" fmla="*/ 0 h 21305"/>
                  <a:gd name="T35" fmla="*/ 21421 w 21421"/>
                  <a:gd name="T36" fmla="*/ 21305 h 213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421" h="21305">
                    <a:moveTo>
                      <a:pt x="1934" y="21305"/>
                    </a:moveTo>
                    <a:cubicBezTo>
                      <a:pt x="2096" y="19838"/>
                      <a:pt x="2257" y="18372"/>
                      <a:pt x="1934" y="16505"/>
                    </a:cubicBezTo>
                    <a:cubicBezTo>
                      <a:pt x="1612" y="14638"/>
                      <a:pt x="0" y="11972"/>
                      <a:pt x="0" y="10105"/>
                    </a:cubicBezTo>
                    <a:cubicBezTo>
                      <a:pt x="0" y="8238"/>
                      <a:pt x="967" y="6905"/>
                      <a:pt x="1934" y="5305"/>
                    </a:cubicBezTo>
                    <a:cubicBezTo>
                      <a:pt x="2901" y="3705"/>
                      <a:pt x="3869" y="1305"/>
                      <a:pt x="5803" y="505"/>
                    </a:cubicBezTo>
                    <a:cubicBezTo>
                      <a:pt x="7737" y="-295"/>
                      <a:pt x="11284" y="-28"/>
                      <a:pt x="13540" y="505"/>
                    </a:cubicBezTo>
                    <a:cubicBezTo>
                      <a:pt x="15797" y="1038"/>
                      <a:pt x="18054" y="2638"/>
                      <a:pt x="19343" y="3705"/>
                    </a:cubicBezTo>
                    <a:cubicBezTo>
                      <a:pt x="20633" y="4772"/>
                      <a:pt x="20955" y="5305"/>
                      <a:pt x="21278" y="6905"/>
                    </a:cubicBezTo>
                    <a:cubicBezTo>
                      <a:pt x="21600" y="8505"/>
                      <a:pt x="21278" y="11705"/>
                      <a:pt x="21278" y="13305"/>
                    </a:cubicBezTo>
                    <a:cubicBezTo>
                      <a:pt x="21278" y="14905"/>
                      <a:pt x="21600" y="15172"/>
                      <a:pt x="21278" y="16505"/>
                    </a:cubicBezTo>
                    <a:cubicBezTo>
                      <a:pt x="20955" y="17838"/>
                      <a:pt x="19666" y="20505"/>
                      <a:pt x="19343" y="21305"/>
                    </a:cubicBez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endParaRPr lang="en-US" altLang="en-US"/>
              </a:p>
            </p:txBody>
          </p:sp>
        </p:grpSp>
      </p:grpSp>
      <p:pic>
        <p:nvPicPr>
          <p:cNvPr id="17" name="Picture 21">
            <a:extLst>
              <a:ext uri="{FF2B5EF4-FFF2-40B4-BE49-F238E27FC236}">
                <a16:creationId xmlns:a16="http://schemas.microsoft.com/office/drawing/2014/main" id="{09D13562-166F-FD41-868D-2A2E681CF6F9}"/>
              </a:ext>
            </a:extLst>
          </p:cNvPr>
          <p:cNvPicPr>
            <a:picLocks noChangeAspect="1" noChangeArrowheads="1"/>
          </p:cNvPicPr>
          <p:nvPr>
            <p:custDataLst>
              <p:tags r:id="rId1"/>
            </p:custDataLst>
          </p:nvPr>
        </p:nvPicPr>
        <p:blipFill>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021571" y="3936495"/>
            <a:ext cx="1858368" cy="216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EA69EADF-7CE8-6444-82EB-D6C9F24DD54E}"/>
              </a:ext>
            </a:extLst>
          </p:cNvPr>
          <p:cNvSpPr>
            <a:spLocks noGrp="1"/>
          </p:cNvSpPr>
          <p:nvPr>
            <p:ph type="title"/>
          </p:nvPr>
        </p:nvSpPr>
        <p:spPr>
          <a:xfrm>
            <a:off x="-549966" y="130513"/>
            <a:ext cx="13291931" cy="1478570"/>
          </a:xfrm>
        </p:spPr>
        <p:txBody>
          <a:bodyPr>
            <a:normAutofit/>
          </a:bodyPr>
          <a:lstStyle/>
          <a:p>
            <a:pPr algn="ctr"/>
            <a:r>
              <a:rPr lang="en-US" dirty="0"/>
              <a:t>Key Issues: Sensitivity</a:t>
            </a:r>
            <a:br>
              <a:rPr lang="en-US" dirty="0"/>
            </a:br>
            <a:r>
              <a:rPr lang="en-US" dirty="0"/>
              <a:t>Recovering “true” fiber connections</a:t>
            </a:r>
          </a:p>
        </p:txBody>
      </p:sp>
    </p:spTree>
    <p:extLst>
      <p:ext uri="{BB962C8B-B14F-4D97-AF65-F5344CB8AC3E}">
        <p14:creationId xmlns:p14="http://schemas.microsoft.com/office/powerpoint/2010/main" val="253194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3001" y="184270"/>
            <a:ext cx="9905998" cy="1478570"/>
          </a:xfrm>
        </p:spPr>
        <p:txBody>
          <a:bodyPr>
            <a:normAutofit/>
          </a:bodyPr>
          <a:lstStyle/>
          <a:p>
            <a:pPr algn="ctr"/>
            <a:r>
              <a:rPr lang="en-US" dirty="0"/>
              <a:t>Key Issues: Sensitivity</a:t>
            </a:r>
            <a:br>
              <a:rPr lang="en-US" dirty="0"/>
            </a:br>
            <a:r>
              <a:rPr lang="en-US" dirty="0"/>
              <a:t>Recovering “true” fiber connections</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421315" y="1662840"/>
            <a:ext cx="11349370" cy="5195160"/>
          </a:xfrm>
        </p:spPr>
        <p:txBody>
          <a:bodyPr>
            <a:normAutofit/>
          </a:bodyPr>
          <a:lstStyle/>
          <a:p>
            <a:r>
              <a:rPr lang="en-US" dirty="0"/>
              <a:t>Challenge (c): Sufficiently liberal criteria for classifying a fiber as a ‘connection.’</a:t>
            </a:r>
          </a:p>
          <a:p>
            <a:pPr lvl="1"/>
            <a:r>
              <a:rPr lang="en-US" dirty="0"/>
              <a:t>Must volumetrically pass through the voxels of an atlas label (i.e. node).</a:t>
            </a:r>
          </a:p>
          <a:p>
            <a:pPr lvl="2"/>
            <a:r>
              <a:rPr lang="en-US" dirty="0"/>
              <a:t>Problems to consider: Should only 1 voxel of streamline-label overlap constitute a true connection? What about a set of streamline points that are 1 voxel away from a label?</a:t>
            </a:r>
          </a:p>
          <a:p>
            <a:pPr lvl="2"/>
            <a:r>
              <a:rPr lang="en-US" dirty="0"/>
              <a:t>May have a ground-truth connection that never gets counted with discrete counting routines.</a:t>
            </a:r>
          </a:p>
          <a:p>
            <a:pPr lvl="4"/>
            <a:endParaRPr lang="en-US" dirty="0"/>
          </a:p>
          <a:p>
            <a:pPr marL="1371600" lvl="3" indent="0">
              <a:buNone/>
            </a:pPr>
            <a:endParaRPr lang="en-US" dirty="0"/>
          </a:p>
          <a:p>
            <a:pPr lvl="2"/>
            <a:endParaRPr lang="en-US" sz="800" dirty="0"/>
          </a:p>
          <a:p>
            <a:pPr marL="457200" lvl="1" indent="0">
              <a:buNone/>
            </a:pPr>
            <a:endParaRPr lang="en-US" dirty="0"/>
          </a:p>
        </p:txBody>
      </p:sp>
      <p:sp>
        <p:nvSpPr>
          <p:cNvPr id="5" name="Rectangle 4">
            <a:extLst>
              <a:ext uri="{FF2B5EF4-FFF2-40B4-BE49-F238E27FC236}">
                <a16:creationId xmlns:a16="http://schemas.microsoft.com/office/drawing/2014/main" id="{DE6E5B39-E5EA-9149-A55C-7DE22402299C}"/>
              </a:ext>
            </a:extLst>
          </p:cNvPr>
          <p:cNvSpPr/>
          <p:nvPr/>
        </p:nvSpPr>
        <p:spPr>
          <a:xfrm>
            <a:off x="832131" y="2465500"/>
            <a:ext cx="10216868" cy="464737"/>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a:extLst>
              <a:ext uri="{FF2B5EF4-FFF2-40B4-BE49-F238E27FC236}">
                <a16:creationId xmlns:a16="http://schemas.microsoft.com/office/drawing/2014/main" id="{5C17EC93-64F3-6047-B998-A5A25E860A98}"/>
              </a:ext>
            </a:extLst>
          </p:cNvPr>
          <p:cNvPicPr>
            <a:picLocks noChangeAspect="1"/>
          </p:cNvPicPr>
          <p:nvPr/>
        </p:nvPicPr>
        <p:blipFill>
          <a:blip r:embed="rId3"/>
          <a:stretch>
            <a:fillRect/>
          </a:stretch>
        </p:blipFill>
        <p:spPr>
          <a:xfrm>
            <a:off x="4678755" y="3982888"/>
            <a:ext cx="2523619" cy="2786496"/>
          </a:xfrm>
          <a:prstGeom prst="rect">
            <a:avLst/>
          </a:prstGeom>
        </p:spPr>
      </p:pic>
    </p:spTree>
    <p:extLst>
      <p:ext uri="{BB962C8B-B14F-4D97-AF65-F5344CB8AC3E}">
        <p14:creationId xmlns:p14="http://schemas.microsoft.com/office/powerpoint/2010/main" val="137515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635737" y="283875"/>
            <a:ext cx="10920524" cy="1478570"/>
          </a:xfrm>
        </p:spPr>
        <p:txBody>
          <a:bodyPr>
            <a:normAutofit fontScale="90000"/>
          </a:bodyPr>
          <a:lstStyle/>
          <a:p>
            <a:pPr algn="ctr"/>
            <a:r>
              <a:rPr lang="en-US" dirty="0"/>
              <a:t>Key Issues: Specificity</a:t>
            </a:r>
            <a:br>
              <a:rPr lang="en-US" dirty="0"/>
            </a:br>
            <a:r>
              <a:rPr lang="en-US" dirty="0"/>
              <a:t>Reducing false-positive/negative connections</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2999" y="1868462"/>
            <a:ext cx="9905999" cy="4415264"/>
          </a:xfrm>
        </p:spPr>
        <p:txBody>
          <a:bodyPr>
            <a:normAutofit lnSpcReduction="10000"/>
          </a:bodyPr>
          <a:lstStyle/>
          <a:p>
            <a:r>
              <a:rPr lang="en-US" b="1" dirty="0">
                <a:latin typeface="+mn-lt"/>
              </a:rPr>
              <a:t>4x</a:t>
            </a:r>
            <a:r>
              <a:rPr lang="en-US" dirty="0">
                <a:latin typeface="+mn-lt"/>
              </a:rPr>
              <a:t> more invalid than valid connections from tractography!</a:t>
            </a:r>
          </a:p>
          <a:p>
            <a:r>
              <a:rPr lang="en-US" dirty="0">
                <a:latin typeface="+mn-lt"/>
              </a:rPr>
              <a:t>Results do not improve with higher-direction data or using more sophisticated models (CSD)</a:t>
            </a:r>
          </a:p>
          <a:p>
            <a:r>
              <a:rPr lang="en-US" dirty="0">
                <a:latin typeface="+mn-lt"/>
              </a:rPr>
              <a:t>Solution (a): Use underlying tissue information (WM, GM, CSF boundaries)</a:t>
            </a:r>
          </a:p>
          <a:p>
            <a:pPr lvl="1"/>
            <a:r>
              <a:rPr lang="en-US" dirty="0">
                <a:latin typeface="+mn-lt"/>
              </a:rPr>
              <a:t>Avoid ventricular CSF (because we know that WM fibers do not pass through this region)</a:t>
            </a:r>
          </a:p>
          <a:p>
            <a:pPr lvl="1"/>
            <a:r>
              <a:rPr lang="en-US" dirty="0">
                <a:latin typeface="+mn-lt"/>
              </a:rPr>
              <a:t>Only track within tissue that has &gt;0.05 probability of being in WM.</a:t>
            </a:r>
          </a:p>
          <a:p>
            <a:r>
              <a:rPr lang="en-US" dirty="0">
                <a:latin typeface="+mn-lt"/>
              </a:rPr>
              <a:t>Solution (b): streamline filtering </a:t>
            </a:r>
            <a:r>
              <a:rPr lang="en-US" sz="1400" dirty="0">
                <a:latin typeface="+mn-lt"/>
              </a:rPr>
              <a:t>(Malcolm et al., 2010)</a:t>
            </a:r>
          </a:p>
          <a:p>
            <a:pPr lvl="1"/>
            <a:r>
              <a:rPr lang="en-US" dirty="0">
                <a:latin typeface="+mn-lt"/>
              </a:rPr>
              <a:t>By fiber length (&gt;10-60mm and &lt;150-200mm)</a:t>
            </a:r>
          </a:p>
          <a:p>
            <a:pPr lvl="1"/>
            <a:r>
              <a:rPr lang="en-US" b="1" u="sng" dirty="0">
                <a:latin typeface="+mn-lt"/>
              </a:rPr>
              <a:t>May reduce false </a:t>
            </a:r>
            <a:r>
              <a:rPr lang="en-US" b="1" u="sng" dirty="0" err="1">
                <a:latin typeface="+mn-lt"/>
              </a:rPr>
              <a:t>positves</a:t>
            </a:r>
            <a:r>
              <a:rPr lang="en-US" b="1" u="sng" dirty="0">
                <a:latin typeface="+mn-lt"/>
              </a:rPr>
              <a:t> by as much as 80-90%!</a:t>
            </a:r>
          </a:p>
          <a:p>
            <a:endParaRPr lang="en-US" dirty="0">
              <a:latin typeface="+mn-lt"/>
            </a:endParaRPr>
          </a:p>
        </p:txBody>
      </p:sp>
    </p:spTree>
    <p:extLst>
      <p:ext uri="{BB962C8B-B14F-4D97-AF65-F5344CB8AC3E}">
        <p14:creationId xmlns:p14="http://schemas.microsoft.com/office/powerpoint/2010/main" val="3678915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3001" y="-263609"/>
            <a:ext cx="9905998" cy="1478570"/>
          </a:xfrm>
        </p:spPr>
        <p:txBody>
          <a:bodyPr/>
          <a:lstStyle/>
          <a:p>
            <a:pPr algn="ctr"/>
            <a:r>
              <a:rPr lang="en-US" dirty="0"/>
              <a:t>NDMG 2.0 normalization</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3001" y="781678"/>
            <a:ext cx="10444573" cy="4415264"/>
          </a:xfrm>
        </p:spPr>
        <p:txBody>
          <a:bodyPr>
            <a:normAutofit/>
          </a:bodyPr>
          <a:lstStyle/>
          <a:p>
            <a:r>
              <a:rPr lang="en-US" dirty="0">
                <a:latin typeface="+mn-lt"/>
              </a:rPr>
              <a:t>How might we </a:t>
            </a:r>
            <a:r>
              <a:rPr lang="en-US" i="1" dirty="0">
                <a:latin typeface="+mn-lt"/>
              </a:rPr>
              <a:t>normalize </a:t>
            </a:r>
            <a:r>
              <a:rPr lang="en-US" dirty="0">
                <a:latin typeface="+mn-lt"/>
              </a:rPr>
              <a:t>structural connectomes so that we don’t bias the tractography through morphological interpolation?</a:t>
            </a:r>
          </a:p>
          <a:p>
            <a:pPr lvl="1"/>
            <a:r>
              <a:rPr lang="en-US" dirty="0">
                <a:latin typeface="+mn-lt"/>
              </a:rPr>
              <a:t>Option 1) Graph normalization post-tractography: Apply Pass-to-Ranks to the graph (discriminability increases by &gt;10% following native-space tractography)</a:t>
            </a:r>
          </a:p>
          <a:p>
            <a:pPr lvl="1"/>
            <a:r>
              <a:rPr lang="en-US" dirty="0">
                <a:latin typeface="+mn-lt"/>
              </a:rPr>
              <a:t>Option 2) Morphological normalization: Apply Direct-Streamline Normalization (DSN) to the </a:t>
            </a:r>
            <a:r>
              <a:rPr lang="en-US" dirty="0" err="1">
                <a:latin typeface="+mn-lt"/>
              </a:rPr>
              <a:t>tractogram</a:t>
            </a:r>
            <a:endParaRPr lang="en-US" dirty="0">
              <a:latin typeface="+mn-lt"/>
            </a:endParaRPr>
          </a:p>
          <a:p>
            <a:pPr lvl="2"/>
            <a:r>
              <a:rPr lang="en-US" dirty="0">
                <a:latin typeface="+mn-lt"/>
              </a:rPr>
              <a:t>Use a rigid affine transformation (from </a:t>
            </a:r>
            <a:r>
              <a:rPr lang="en-US" dirty="0" err="1">
                <a:latin typeface="+mn-lt"/>
              </a:rPr>
              <a:t>dwi</a:t>
            </a:r>
            <a:r>
              <a:rPr lang="en-US" dirty="0">
                <a:latin typeface="+mn-lt"/>
              </a:rPr>
              <a:t> to MNI) to map streamline coordinates directly back to MNI-space</a:t>
            </a:r>
          </a:p>
          <a:p>
            <a:pPr marL="457200" lvl="1" indent="0">
              <a:buNone/>
            </a:pPr>
            <a:endParaRPr lang="en-US" dirty="0">
              <a:latin typeface="+mn-lt"/>
            </a:endParaRPr>
          </a:p>
        </p:txBody>
      </p:sp>
      <p:pic>
        <p:nvPicPr>
          <p:cNvPr id="5" name="Picture 4">
            <a:extLst>
              <a:ext uri="{FF2B5EF4-FFF2-40B4-BE49-F238E27FC236}">
                <a16:creationId xmlns:a16="http://schemas.microsoft.com/office/drawing/2014/main" id="{89242B67-8787-2040-8881-EDF484FE9D90}"/>
              </a:ext>
            </a:extLst>
          </p:cNvPr>
          <p:cNvPicPr>
            <a:picLocks noChangeAspect="1"/>
          </p:cNvPicPr>
          <p:nvPr/>
        </p:nvPicPr>
        <p:blipFill rotWithShape="1">
          <a:blip r:embed="rId3"/>
          <a:srcRect l="7681" b="9635"/>
          <a:stretch/>
        </p:blipFill>
        <p:spPr>
          <a:xfrm>
            <a:off x="4544284" y="5303882"/>
            <a:ext cx="3103431" cy="1308436"/>
          </a:xfrm>
          <a:prstGeom prst="rect">
            <a:avLst/>
          </a:prstGeom>
        </p:spPr>
      </p:pic>
      <p:pic>
        <p:nvPicPr>
          <p:cNvPr id="7" name="Picture 6">
            <a:extLst>
              <a:ext uri="{FF2B5EF4-FFF2-40B4-BE49-F238E27FC236}">
                <a16:creationId xmlns:a16="http://schemas.microsoft.com/office/drawing/2014/main" id="{E8058606-58B9-824D-A72C-20B097CED9E3}"/>
              </a:ext>
            </a:extLst>
          </p:cNvPr>
          <p:cNvPicPr>
            <a:picLocks noChangeAspect="1"/>
          </p:cNvPicPr>
          <p:nvPr/>
        </p:nvPicPr>
        <p:blipFill rotWithShape="1">
          <a:blip r:embed="rId4"/>
          <a:srcRect l="7045" t="5804" r="6932" b="5568"/>
          <a:stretch/>
        </p:blipFill>
        <p:spPr>
          <a:xfrm>
            <a:off x="1714089" y="4120179"/>
            <a:ext cx="2297594" cy="2555396"/>
          </a:xfrm>
          <a:prstGeom prst="rect">
            <a:avLst/>
          </a:prstGeom>
        </p:spPr>
      </p:pic>
      <p:pic>
        <p:nvPicPr>
          <p:cNvPr id="9" name="Picture 8">
            <a:extLst>
              <a:ext uri="{FF2B5EF4-FFF2-40B4-BE49-F238E27FC236}">
                <a16:creationId xmlns:a16="http://schemas.microsoft.com/office/drawing/2014/main" id="{794155A2-B970-A943-BB89-275FDA60B79A}"/>
              </a:ext>
            </a:extLst>
          </p:cNvPr>
          <p:cNvPicPr>
            <a:picLocks noChangeAspect="1"/>
          </p:cNvPicPr>
          <p:nvPr/>
        </p:nvPicPr>
        <p:blipFill>
          <a:blip r:embed="rId5"/>
          <a:stretch>
            <a:fillRect/>
          </a:stretch>
        </p:blipFill>
        <p:spPr>
          <a:xfrm>
            <a:off x="8180316" y="3901953"/>
            <a:ext cx="2096268" cy="2710365"/>
          </a:xfrm>
          <a:prstGeom prst="rect">
            <a:avLst/>
          </a:prstGeom>
        </p:spPr>
      </p:pic>
      <p:sp>
        <p:nvSpPr>
          <p:cNvPr id="10" name="TextBox 9">
            <a:extLst>
              <a:ext uri="{FF2B5EF4-FFF2-40B4-BE49-F238E27FC236}">
                <a16:creationId xmlns:a16="http://schemas.microsoft.com/office/drawing/2014/main" id="{EEE33ED4-FFFF-F548-850B-D1385477D2AD}"/>
              </a:ext>
            </a:extLst>
          </p:cNvPr>
          <p:cNvSpPr txBox="1"/>
          <p:nvPr/>
        </p:nvSpPr>
        <p:spPr>
          <a:xfrm>
            <a:off x="4695586" y="5270919"/>
            <a:ext cx="683935" cy="253916"/>
          </a:xfrm>
          <a:prstGeom prst="rect">
            <a:avLst/>
          </a:prstGeom>
          <a:solidFill>
            <a:schemeClr val="tx1"/>
          </a:solidFill>
        </p:spPr>
        <p:txBody>
          <a:bodyPr wrap="square" rtlCol="0">
            <a:spAutoFit/>
          </a:bodyPr>
          <a:lstStyle/>
          <a:p>
            <a:r>
              <a:rPr lang="en-US" sz="1000" dirty="0">
                <a:solidFill>
                  <a:schemeClr val="bg1"/>
                </a:solidFill>
              </a:rPr>
              <a:t>Template</a:t>
            </a:r>
          </a:p>
        </p:txBody>
      </p:sp>
      <p:sp>
        <p:nvSpPr>
          <p:cNvPr id="11" name="TextBox 10">
            <a:extLst>
              <a:ext uri="{FF2B5EF4-FFF2-40B4-BE49-F238E27FC236}">
                <a16:creationId xmlns:a16="http://schemas.microsoft.com/office/drawing/2014/main" id="{E78B1532-C8E6-7A48-AB1B-C9976BA63096}"/>
              </a:ext>
            </a:extLst>
          </p:cNvPr>
          <p:cNvSpPr txBox="1"/>
          <p:nvPr/>
        </p:nvSpPr>
        <p:spPr>
          <a:xfrm>
            <a:off x="6812478" y="5249472"/>
            <a:ext cx="683935" cy="253916"/>
          </a:xfrm>
          <a:prstGeom prst="rect">
            <a:avLst/>
          </a:prstGeom>
          <a:solidFill>
            <a:schemeClr val="tx1"/>
          </a:solidFill>
        </p:spPr>
        <p:txBody>
          <a:bodyPr wrap="square" rtlCol="0">
            <a:spAutoFit/>
          </a:bodyPr>
          <a:lstStyle/>
          <a:p>
            <a:pPr algn="ctr"/>
            <a:r>
              <a:rPr lang="en-US" sz="1000" dirty="0">
                <a:solidFill>
                  <a:schemeClr val="bg1"/>
                </a:solidFill>
              </a:rPr>
              <a:t>FA</a:t>
            </a:r>
          </a:p>
        </p:txBody>
      </p:sp>
      <p:cxnSp>
        <p:nvCxnSpPr>
          <p:cNvPr id="13" name="Straight Arrow Connector 12">
            <a:extLst>
              <a:ext uri="{FF2B5EF4-FFF2-40B4-BE49-F238E27FC236}">
                <a16:creationId xmlns:a16="http://schemas.microsoft.com/office/drawing/2014/main" id="{9861A832-31F8-7F4E-88F7-536548CD5A16}"/>
              </a:ext>
            </a:extLst>
          </p:cNvPr>
          <p:cNvCxnSpPr/>
          <p:nvPr/>
        </p:nvCxnSpPr>
        <p:spPr>
          <a:xfrm>
            <a:off x="4328932" y="4583575"/>
            <a:ext cx="33187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02071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4677E7-A5F6-714F-A077-7910F0F72DB1}"/>
              </a:ext>
            </a:extLst>
          </p:cNvPr>
          <p:cNvSpPr txBox="1"/>
          <p:nvPr/>
        </p:nvSpPr>
        <p:spPr>
          <a:xfrm>
            <a:off x="3384223" y="2950590"/>
            <a:ext cx="5722070" cy="646331"/>
          </a:xfrm>
          <a:prstGeom prst="rect">
            <a:avLst/>
          </a:prstGeom>
          <a:noFill/>
        </p:spPr>
        <p:txBody>
          <a:bodyPr wrap="square" rtlCol="0">
            <a:spAutoFit/>
          </a:bodyPr>
          <a:lstStyle/>
          <a:p>
            <a:pPr algn="ctr"/>
            <a:r>
              <a:rPr lang="en-US" dirty="0">
                <a:hlinkClick r:id="rId2"/>
              </a:rPr>
              <a:t>dpisner@utexas.edu</a:t>
            </a:r>
            <a:endParaRPr lang="en-US" dirty="0"/>
          </a:p>
          <a:p>
            <a:pPr algn="ctr"/>
            <a:r>
              <a:rPr lang="en-US" dirty="0">
                <a:hlinkClick r:id="rId3"/>
              </a:rPr>
              <a:t>https://github.com/dPys</a:t>
            </a:r>
            <a:endParaRPr lang="en-US" dirty="0"/>
          </a:p>
        </p:txBody>
      </p:sp>
    </p:spTree>
    <p:extLst>
      <p:ext uri="{BB962C8B-B14F-4D97-AF65-F5344CB8AC3E}">
        <p14:creationId xmlns:p14="http://schemas.microsoft.com/office/powerpoint/2010/main" val="4001740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FACD7-B97E-034A-8407-B2FBEBED3C4C}"/>
              </a:ext>
            </a:extLst>
          </p:cNvPr>
          <p:cNvSpPr>
            <a:spLocks noGrp="1"/>
          </p:cNvSpPr>
          <p:nvPr>
            <p:ph type="title"/>
          </p:nvPr>
        </p:nvSpPr>
        <p:spPr>
          <a:xfrm>
            <a:off x="1143001" y="2689715"/>
            <a:ext cx="9905998" cy="1478570"/>
          </a:xfrm>
        </p:spPr>
        <p:txBody>
          <a:bodyPr/>
          <a:lstStyle/>
          <a:p>
            <a:pPr algn="ctr"/>
            <a:r>
              <a:rPr lang="en-US" dirty="0"/>
              <a:t>Acquiring diffusion MRI requires </a:t>
            </a:r>
            <a:br>
              <a:rPr lang="en-US" dirty="0"/>
            </a:br>
            <a:r>
              <a:rPr lang="en-US" dirty="0"/>
              <a:t>some important choices</a:t>
            </a:r>
          </a:p>
        </p:txBody>
      </p:sp>
    </p:spTree>
    <p:extLst>
      <p:ext uri="{BB962C8B-B14F-4D97-AF65-F5344CB8AC3E}">
        <p14:creationId xmlns:p14="http://schemas.microsoft.com/office/powerpoint/2010/main" val="99802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129283-662F-F74B-86DF-D7685130F1CC}"/>
              </a:ext>
            </a:extLst>
          </p:cNvPr>
          <p:cNvSpPr>
            <a:spLocks noGrp="1" noChangeArrowheads="1"/>
          </p:cNvSpPr>
          <p:nvPr>
            <p:ph type="title"/>
          </p:nvPr>
        </p:nvSpPr>
        <p:spPr>
          <a:xfrm>
            <a:off x="2604585" y="996663"/>
            <a:ext cx="7115705" cy="641350"/>
          </a:xfrm>
        </p:spPr>
        <p:txBody>
          <a:bodyPr>
            <a:normAutofit fontScale="90000"/>
          </a:bodyPr>
          <a:lstStyle/>
          <a:p>
            <a:pPr algn="ctr" eaLnBrk="1" hangingPunct="1"/>
            <a:r>
              <a:rPr lang="en-US" altLang="en-US" dirty="0"/>
              <a:t>Choice 1: Gradient directions</a:t>
            </a:r>
          </a:p>
        </p:txBody>
      </p:sp>
      <p:pic>
        <p:nvPicPr>
          <p:cNvPr id="22" name="Picture 21">
            <a:extLst>
              <a:ext uri="{FF2B5EF4-FFF2-40B4-BE49-F238E27FC236}">
                <a16:creationId xmlns:a16="http://schemas.microsoft.com/office/drawing/2014/main" id="{EB6C5C2F-A3CF-F54B-91F7-7EC45D4942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753364" y="2586744"/>
            <a:ext cx="2805953" cy="2805953"/>
          </a:xfrm>
          <a:prstGeom prst="rect">
            <a:avLst/>
          </a:prstGeom>
        </p:spPr>
      </p:pic>
      <p:sp>
        <p:nvSpPr>
          <p:cNvPr id="23" name="Line 8">
            <a:extLst>
              <a:ext uri="{FF2B5EF4-FFF2-40B4-BE49-F238E27FC236}">
                <a16:creationId xmlns:a16="http://schemas.microsoft.com/office/drawing/2014/main" id="{3F3DDE38-C39A-8C45-98F2-ADA67A347374}"/>
              </a:ext>
            </a:extLst>
          </p:cNvPr>
          <p:cNvSpPr>
            <a:spLocks noChangeShapeType="1"/>
          </p:cNvSpPr>
          <p:nvPr/>
        </p:nvSpPr>
        <p:spPr bwMode="auto">
          <a:xfrm>
            <a:off x="6156340" y="2132967"/>
            <a:ext cx="6098" cy="76864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4" name="Line 8">
            <a:extLst>
              <a:ext uri="{FF2B5EF4-FFF2-40B4-BE49-F238E27FC236}">
                <a16:creationId xmlns:a16="http://schemas.microsoft.com/office/drawing/2014/main" id="{37189933-DD4A-C245-A6A9-3058369AA28A}"/>
              </a:ext>
            </a:extLst>
          </p:cNvPr>
          <p:cNvSpPr>
            <a:spLocks noChangeShapeType="1"/>
          </p:cNvSpPr>
          <p:nvPr/>
        </p:nvSpPr>
        <p:spPr bwMode="auto">
          <a:xfrm flipH="1">
            <a:off x="7217431" y="2969386"/>
            <a:ext cx="602447" cy="448278"/>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5" name="Line 8">
            <a:extLst>
              <a:ext uri="{FF2B5EF4-FFF2-40B4-BE49-F238E27FC236}">
                <a16:creationId xmlns:a16="http://schemas.microsoft.com/office/drawing/2014/main" id="{000F6380-C7EC-8746-9E8A-073E0055C099}"/>
              </a:ext>
            </a:extLst>
          </p:cNvPr>
          <p:cNvSpPr>
            <a:spLocks noChangeShapeType="1"/>
          </p:cNvSpPr>
          <p:nvPr/>
        </p:nvSpPr>
        <p:spPr bwMode="auto">
          <a:xfrm>
            <a:off x="4447165" y="3149227"/>
            <a:ext cx="680407" cy="30048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6" name="Line 8">
            <a:extLst>
              <a:ext uri="{FF2B5EF4-FFF2-40B4-BE49-F238E27FC236}">
                <a16:creationId xmlns:a16="http://schemas.microsoft.com/office/drawing/2014/main" id="{8572F87F-FB69-8044-9523-9378B4EA0596}"/>
              </a:ext>
            </a:extLst>
          </p:cNvPr>
          <p:cNvSpPr>
            <a:spLocks noChangeShapeType="1"/>
          </p:cNvSpPr>
          <p:nvPr/>
        </p:nvSpPr>
        <p:spPr bwMode="auto">
          <a:xfrm flipH="1">
            <a:off x="6960270" y="2447834"/>
            <a:ext cx="384214" cy="70139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7" name="Line 8">
            <a:extLst>
              <a:ext uri="{FF2B5EF4-FFF2-40B4-BE49-F238E27FC236}">
                <a16:creationId xmlns:a16="http://schemas.microsoft.com/office/drawing/2014/main" id="{F13585CB-C97B-004C-8933-62199CC5B587}"/>
              </a:ext>
            </a:extLst>
          </p:cNvPr>
          <p:cNvSpPr>
            <a:spLocks noChangeShapeType="1"/>
          </p:cNvSpPr>
          <p:nvPr/>
        </p:nvSpPr>
        <p:spPr bwMode="auto">
          <a:xfrm>
            <a:off x="4913829" y="2586744"/>
            <a:ext cx="410309" cy="60415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8" name="Line 8">
            <a:extLst>
              <a:ext uri="{FF2B5EF4-FFF2-40B4-BE49-F238E27FC236}">
                <a16:creationId xmlns:a16="http://schemas.microsoft.com/office/drawing/2014/main" id="{F125C974-EBB9-3E49-B7E5-BE8517A5514F}"/>
              </a:ext>
            </a:extLst>
          </p:cNvPr>
          <p:cNvSpPr>
            <a:spLocks noChangeShapeType="1"/>
          </p:cNvSpPr>
          <p:nvPr/>
        </p:nvSpPr>
        <p:spPr bwMode="auto">
          <a:xfrm flipV="1">
            <a:off x="4310230" y="3810201"/>
            <a:ext cx="788389" cy="7832"/>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9" name="Line 8">
            <a:extLst>
              <a:ext uri="{FF2B5EF4-FFF2-40B4-BE49-F238E27FC236}">
                <a16:creationId xmlns:a16="http://schemas.microsoft.com/office/drawing/2014/main" id="{DF57DB94-12D4-D246-B386-5E7DF2B58C3E}"/>
              </a:ext>
            </a:extLst>
          </p:cNvPr>
          <p:cNvSpPr>
            <a:spLocks noChangeShapeType="1"/>
          </p:cNvSpPr>
          <p:nvPr/>
        </p:nvSpPr>
        <p:spPr bwMode="auto">
          <a:xfrm flipV="1">
            <a:off x="4379156" y="4583790"/>
            <a:ext cx="748416" cy="40325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0" name="Line 8">
            <a:extLst>
              <a:ext uri="{FF2B5EF4-FFF2-40B4-BE49-F238E27FC236}">
                <a16:creationId xmlns:a16="http://schemas.microsoft.com/office/drawing/2014/main" id="{7C6FACA7-CA32-004D-B755-C0A03A8D51E0}"/>
              </a:ext>
            </a:extLst>
          </p:cNvPr>
          <p:cNvSpPr>
            <a:spLocks noChangeShapeType="1"/>
          </p:cNvSpPr>
          <p:nvPr/>
        </p:nvSpPr>
        <p:spPr bwMode="auto">
          <a:xfrm flipH="1" flipV="1">
            <a:off x="7092330" y="4583790"/>
            <a:ext cx="698584" cy="39152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1" name="Line 8">
            <a:extLst>
              <a:ext uri="{FF2B5EF4-FFF2-40B4-BE49-F238E27FC236}">
                <a16:creationId xmlns:a16="http://schemas.microsoft.com/office/drawing/2014/main" id="{AFF2954C-12B9-4947-85FD-9DC89262C456}"/>
              </a:ext>
            </a:extLst>
          </p:cNvPr>
          <p:cNvSpPr>
            <a:spLocks noChangeShapeType="1"/>
          </p:cNvSpPr>
          <p:nvPr/>
        </p:nvSpPr>
        <p:spPr bwMode="auto">
          <a:xfrm flipH="1">
            <a:off x="7258093" y="3696766"/>
            <a:ext cx="744358" cy="1897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2" name="Line 8">
            <a:extLst>
              <a:ext uri="{FF2B5EF4-FFF2-40B4-BE49-F238E27FC236}">
                <a16:creationId xmlns:a16="http://schemas.microsoft.com/office/drawing/2014/main" id="{2E2BC67C-FCD8-D64A-A475-66E0F2E0CD00}"/>
              </a:ext>
            </a:extLst>
          </p:cNvPr>
          <p:cNvSpPr>
            <a:spLocks noChangeShapeType="1"/>
          </p:cNvSpPr>
          <p:nvPr/>
        </p:nvSpPr>
        <p:spPr bwMode="auto">
          <a:xfrm flipH="1" flipV="1">
            <a:off x="7299953" y="4163889"/>
            <a:ext cx="702497" cy="234129"/>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3" name="Line 8">
            <a:extLst>
              <a:ext uri="{FF2B5EF4-FFF2-40B4-BE49-F238E27FC236}">
                <a16:creationId xmlns:a16="http://schemas.microsoft.com/office/drawing/2014/main" id="{F8436526-F76A-3646-874C-19694AD3F440}"/>
              </a:ext>
            </a:extLst>
          </p:cNvPr>
          <p:cNvSpPr>
            <a:spLocks noChangeShapeType="1"/>
          </p:cNvSpPr>
          <p:nvPr/>
        </p:nvSpPr>
        <p:spPr bwMode="auto">
          <a:xfrm flipV="1">
            <a:off x="4310230" y="4251224"/>
            <a:ext cx="731778" cy="12198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4" name="Line 8">
            <a:extLst>
              <a:ext uri="{FF2B5EF4-FFF2-40B4-BE49-F238E27FC236}">
                <a16:creationId xmlns:a16="http://schemas.microsoft.com/office/drawing/2014/main" id="{06089FBB-2FEF-FF44-BF89-49C3F799CD29}"/>
              </a:ext>
            </a:extLst>
          </p:cNvPr>
          <p:cNvSpPr>
            <a:spLocks noChangeShapeType="1"/>
          </p:cNvSpPr>
          <p:nvPr/>
        </p:nvSpPr>
        <p:spPr bwMode="auto">
          <a:xfrm flipV="1">
            <a:off x="4913829" y="4880003"/>
            <a:ext cx="526608" cy="65650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5" name="Line 8">
            <a:extLst>
              <a:ext uri="{FF2B5EF4-FFF2-40B4-BE49-F238E27FC236}">
                <a16:creationId xmlns:a16="http://schemas.microsoft.com/office/drawing/2014/main" id="{075CAE68-181C-E94D-806B-7837FED4E855}"/>
              </a:ext>
            </a:extLst>
          </p:cNvPr>
          <p:cNvSpPr>
            <a:spLocks noChangeShapeType="1"/>
          </p:cNvSpPr>
          <p:nvPr/>
        </p:nvSpPr>
        <p:spPr bwMode="auto">
          <a:xfrm flipH="1" flipV="1">
            <a:off x="6870866" y="4886524"/>
            <a:ext cx="473617" cy="50617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6" name="Line 8">
            <a:extLst>
              <a:ext uri="{FF2B5EF4-FFF2-40B4-BE49-F238E27FC236}">
                <a16:creationId xmlns:a16="http://schemas.microsoft.com/office/drawing/2014/main" id="{CCDEDCB0-35F6-FE47-B597-A16CEFB78991}"/>
              </a:ext>
            </a:extLst>
          </p:cNvPr>
          <p:cNvSpPr>
            <a:spLocks noChangeShapeType="1"/>
          </p:cNvSpPr>
          <p:nvPr/>
        </p:nvSpPr>
        <p:spPr bwMode="auto">
          <a:xfrm flipH="1" flipV="1">
            <a:off x="6155362" y="5065779"/>
            <a:ext cx="978" cy="632122"/>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7" name="Line 8">
            <a:extLst>
              <a:ext uri="{FF2B5EF4-FFF2-40B4-BE49-F238E27FC236}">
                <a16:creationId xmlns:a16="http://schemas.microsoft.com/office/drawing/2014/main" id="{59702D73-464C-A94F-9330-2E71EED460DA}"/>
              </a:ext>
            </a:extLst>
          </p:cNvPr>
          <p:cNvSpPr>
            <a:spLocks noChangeShapeType="1"/>
          </p:cNvSpPr>
          <p:nvPr/>
        </p:nvSpPr>
        <p:spPr bwMode="auto">
          <a:xfrm>
            <a:off x="5549657" y="2281540"/>
            <a:ext cx="119736" cy="702775"/>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8" name="Line 8">
            <a:extLst>
              <a:ext uri="{FF2B5EF4-FFF2-40B4-BE49-F238E27FC236}">
                <a16:creationId xmlns:a16="http://schemas.microsoft.com/office/drawing/2014/main" id="{96596FEA-9381-514E-BEB7-A5DC5DA4BD02}"/>
              </a:ext>
            </a:extLst>
          </p:cNvPr>
          <p:cNvSpPr>
            <a:spLocks noChangeShapeType="1"/>
          </p:cNvSpPr>
          <p:nvPr/>
        </p:nvSpPr>
        <p:spPr bwMode="auto">
          <a:xfrm flipH="1">
            <a:off x="6576056" y="2281540"/>
            <a:ext cx="294810" cy="676579"/>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9" name="Line 8">
            <a:extLst>
              <a:ext uri="{FF2B5EF4-FFF2-40B4-BE49-F238E27FC236}">
                <a16:creationId xmlns:a16="http://schemas.microsoft.com/office/drawing/2014/main" id="{F303DA4E-B6A1-904E-B87D-870358C98050}"/>
              </a:ext>
            </a:extLst>
          </p:cNvPr>
          <p:cNvSpPr>
            <a:spLocks noChangeShapeType="1"/>
          </p:cNvSpPr>
          <p:nvPr/>
        </p:nvSpPr>
        <p:spPr bwMode="auto">
          <a:xfrm flipH="1" flipV="1">
            <a:off x="6538812" y="5021313"/>
            <a:ext cx="369297" cy="656305"/>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40" name="Line 8">
            <a:extLst>
              <a:ext uri="{FF2B5EF4-FFF2-40B4-BE49-F238E27FC236}">
                <a16:creationId xmlns:a16="http://schemas.microsoft.com/office/drawing/2014/main" id="{868468A6-9598-9547-B5D3-29360AF05469}"/>
              </a:ext>
            </a:extLst>
          </p:cNvPr>
          <p:cNvSpPr>
            <a:spLocks noChangeShapeType="1"/>
          </p:cNvSpPr>
          <p:nvPr/>
        </p:nvSpPr>
        <p:spPr bwMode="auto">
          <a:xfrm flipV="1">
            <a:off x="5504153" y="5079410"/>
            <a:ext cx="268337" cy="59820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Tree>
    <p:extLst>
      <p:ext uri="{BB962C8B-B14F-4D97-AF65-F5344CB8AC3E}">
        <p14:creationId xmlns:p14="http://schemas.microsoft.com/office/powerpoint/2010/main" val="269855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3C0A24F-601E-BD4C-9040-A535F2E09C3E}"/>
              </a:ext>
            </a:extLst>
          </p:cNvPr>
          <p:cNvSpPr>
            <a:spLocks noGrp="1" noChangeArrowheads="1"/>
          </p:cNvSpPr>
          <p:nvPr>
            <p:ph type="title"/>
          </p:nvPr>
        </p:nvSpPr>
        <p:spPr>
          <a:xfrm>
            <a:off x="3074838" y="416268"/>
            <a:ext cx="5912547" cy="641350"/>
          </a:xfrm>
        </p:spPr>
        <p:txBody>
          <a:bodyPr>
            <a:normAutofit fontScale="90000"/>
          </a:bodyPr>
          <a:lstStyle/>
          <a:p>
            <a:pPr eaLnBrk="1" hangingPunct="1"/>
            <a:r>
              <a:rPr lang="en-US" altLang="en-US" dirty="0"/>
              <a:t>How many directions?</a:t>
            </a:r>
          </a:p>
        </p:txBody>
      </p:sp>
      <p:pic>
        <p:nvPicPr>
          <p:cNvPr id="27" name="Picture 26">
            <a:extLst>
              <a:ext uri="{FF2B5EF4-FFF2-40B4-BE49-F238E27FC236}">
                <a16:creationId xmlns:a16="http://schemas.microsoft.com/office/drawing/2014/main" id="{68281981-105A-C24B-A7BB-6CA3DC937167}"/>
              </a:ext>
            </a:extLst>
          </p:cNvPr>
          <p:cNvPicPr>
            <a:picLocks noChangeAspect="1"/>
          </p:cNvPicPr>
          <p:nvPr/>
        </p:nvPicPr>
        <p:blipFill>
          <a:blip r:embed="rId3"/>
          <a:stretch>
            <a:fillRect/>
          </a:stretch>
        </p:blipFill>
        <p:spPr>
          <a:xfrm>
            <a:off x="8128205" y="2013666"/>
            <a:ext cx="4428066" cy="4428066"/>
          </a:xfrm>
          <a:prstGeom prst="rect">
            <a:avLst/>
          </a:prstGeom>
        </p:spPr>
      </p:pic>
      <p:sp>
        <p:nvSpPr>
          <p:cNvPr id="5" name="Rectangle 3">
            <a:extLst>
              <a:ext uri="{FF2B5EF4-FFF2-40B4-BE49-F238E27FC236}">
                <a16:creationId xmlns:a16="http://schemas.microsoft.com/office/drawing/2014/main" id="{DB542260-D87A-684A-A6E1-FDF8449687B8}"/>
              </a:ext>
            </a:extLst>
          </p:cNvPr>
          <p:cNvSpPr>
            <a:spLocks noGrp="1" noChangeArrowheads="1"/>
          </p:cNvSpPr>
          <p:nvPr>
            <p:ph idx="1"/>
          </p:nvPr>
        </p:nvSpPr>
        <p:spPr>
          <a:xfrm>
            <a:off x="869448" y="1641132"/>
            <a:ext cx="8940595" cy="4800600"/>
          </a:xfrm>
        </p:spPr>
        <p:txBody>
          <a:bodyPr>
            <a:normAutofit/>
          </a:bodyPr>
          <a:lstStyle/>
          <a:p>
            <a:pPr eaLnBrk="1" hangingPunct="1"/>
            <a:r>
              <a:rPr lang="en-US" altLang="en-US" dirty="0">
                <a:latin typeface="+mn-lt"/>
              </a:rPr>
              <a:t>Acquiring data with more gradient directions leads to:</a:t>
            </a:r>
          </a:p>
          <a:p>
            <a:pPr lvl="1" eaLnBrk="1" hangingPunct="1">
              <a:buFontTx/>
              <a:buChar char="+"/>
            </a:pPr>
            <a:r>
              <a:rPr lang="en-US" altLang="en-US" dirty="0">
                <a:latin typeface="+mn-lt"/>
              </a:rPr>
              <a:t>More reliable estimation of diffusion measures</a:t>
            </a:r>
          </a:p>
          <a:p>
            <a:pPr lvl="1" eaLnBrk="1" hangingPunct="1"/>
            <a:r>
              <a:rPr lang="en-US" altLang="en-US" dirty="0">
                <a:latin typeface="+mn-lt"/>
              </a:rPr>
              <a:t>Increased imaging time </a:t>
            </a:r>
            <a:r>
              <a:rPr lang="en-US" altLang="en-US" dirty="0">
                <a:latin typeface="+mn-lt"/>
                <a:sym typeface="Symbol" pitchFamily="2" charset="2"/>
              </a:rPr>
              <a:t></a:t>
            </a:r>
            <a:r>
              <a:rPr lang="en-US" altLang="en-US" dirty="0">
                <a:latin typeface="+mn-lt"/>
              </a:rPr>
              <a:t> Subject discomfort, more susceptible to artifacts due to motion, respiration, etc.</a:t>
            </a:r>
          </a:p>
          <a:p>
            <a:pPr eaLnBrk="1" hangingPunct="1"/>
            <a:r>
              <a:rPr lang="en-US" altLang="en-US" dirty="0">
                <a:latin typeface="+mn-lt"/>
              </a:rPr>
              <a:t>DTI:</a:t>
            </a:r>
          </a:p>
          <a:p>
            <a:pPr lvl="1" eaLnBrk="1" hangingPunct="1"/>
            <a:r>
              <a:rPr lang="en-US" altLang="en-US" dirty="0">
                <a:latin typeface="+mn-lt"/>
              </a:rPr>
              <a:t>Six directions is the minimum</a:t>
            </a:r>
          </a:p>
          <a:p>
            <a:pPr lvl="1" eaLnBrk="1" hangingPunct="1"/>
            <a:r>
              <a:rPr lang="en-US" altLang="en-US" dirty="0">
                <a:latin typeface="+mn-lt"/>
              </a:rPr>
              <a:t>Usually a few 10</a:t>
            </a:r>
            <a:r>
              <a:rPr lang="ja-JP" altLang="en-US">
                <a:latin typeface="+mn-lt"/>
              </a:rPr>
              <a:t>’</a:t>
            </a:r>
            <a:r>
              <a:rPr lang="en-US" altLang="ja-JP" dirty="0">
                <a:latin typeface="+mn-lt"/>
              </a:rPr>
              <a:t>s of directions</a:t>
            </a:r>
          </a:p>
          <a:p>
            <a:pPr lvl="1" eaLnBrk="1" hangingPunct="1"/>
            <a:r>
              <a:rPr lang="en-US" altLang="en-US" dirty="0">
                <a:latin typeface="+mn-lt"/>
              </a:rPr>
              <a:t>Diminishing returns after a certain number </a:t>
            </a:r>
            <a:r>
              <a:rPr lang="en-US" altLang="en-US" sz="1200" dirty="0">
                <a:latin typeface="+mn-lt"/>
              </a:rPr>
              <a:t>[Jones, 2004]</a:t>
            </a:r>
          </a:p>
          <a:p>
            <a:pPr eaLnBrk="1" hangingPunct="1"/>
            <a:r>
              <a:rPr lang="en-US" altLang="en-US" dirty="0">
                <a:latin typeface="+mn-lt"/>
              </a:rPr>
              <a:t>DSI:</a:t>
            </a:r>
          </a:p>
          <a:p>
            <a:pPr lvl="1" eaLnBrk="1" hangingPunct="1"/>
            <a:r>
              <a:rPr lang="en-US" altLang="en-US" dirty="0">
                <a:latin typeface="+mn-lt"/>
              </a:rPr>
              <a:t>Usually few 100</a:t>
            </a:r>
            <a:r>
              <a:rPr lang="ja-JP" altLang="en-US">
                <a:latin typeface="+mn-lt"/>
              </a:rPr>
              <a:t>’</a:t>
            </a:r>
            <a:r>
              <a:rPr lang="en-US" altLang="ja-JP" dirty="0">
                <a:latin typeface="+mn-lt"/>
              </a:rPr>
              <a:t>s of directions</a:t>
            </a:r>
            <a:endParaRPr lang="en-US" altLang="en-US" sz="1200" dirty="0">
              <a:latin typeface="+mn-lt"/>
            </a:endParaRPr>
          </a:p>
        </p:txBody>
      </p:sp>
    </p:spTree>
    <p:extLst>
      <p:ext uri="{BB962C8B-B14F-4D97-AF65-F5344CB8AC3E}">
        <p14:creationId xmlns:p14="http://schemas.microsoft.com/office/powerpoint/2010/main" val="419608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110434-29E1-8947-BD42-DFCCC2FCF421}"/>
              </a:ext>
            </a:extLst>
          </p:cNvPr>
          <p:cNvSpPr>
            <a:spLocks noGrp="1" noChangeArrowheads="1"/>
          </p:cNvSpPr>
          <p:nvPr>
            <p:ph type="title"/>
          </p:nvPr>
        </p:nvSpPr>
        <p:spPr>
          <a:xfrm>
            <a:off x="3352243" y="607594"/>
            <a:ext cx="5955124" cy="641350"/>
          </a:xfrm>
        </p:spPr>
        <p:txBody>
          <a:bodyPr>
            <a:normAutofit fontScale="90000"/>
          </a:bodyPr>
          <a:lstStyle/>
          <a:p>
            <a:pPr eaLnBrk="1" hangingPunct="1"/>
            <a:r>
              <a:rPr lang="en-US" altLang="en-US" dirty="0"/>
              <a:t>Choice 2: The b-values</a:t>
            </a:r>
          </a:p>
        </p:txBody>
      </p:sp>
      <p:sp>
        <p:nvSpPr>
          <p:cNvPr id="5" name="Rectangle 3">
            <a:extLst>
              <a:ext uri="{FF2B5EF4-FFF2-40B4-BE49-F238E27FC236}">
                <a16:creationId xmlns:a16="http://schemas.microsoft.com/office/drawing/2014/main" id="{88421928-5105-0946-88A4-9C9CFC14BD17}"/>
              </a:ext>
            </a:extLst>
          </p:cNvPr>
          <p:cNvSpPr>
            <a:spLocks noGrp="1" noChangeArrowheads="1"/>
          </p:cNvSpPr>
          <p:nvPr>
            <p:ph idx="1"/>
          </p:nvPr>
        </p:nvSpPr>
        <p:spPr>
          <a:xfrm>
            <a:off x="2381250" y="1687135"/>
            <a:ext cx="7429499" cy="3541714"/>
          </a:xfrm>
        </p:spPr>
        <p:txBody>
          <a:bodyPr>
            <a:normAutofit/>
          </a:bodyPr>
          <a:lstStyle/>
          <a:p>
            <a:pPr eaLnBrk="1" hangingPunct="1"/>
            <a:r>
              <a:rPr lang="en-US" altLang="en-US" dirty="0">
                <a:latin typeface="+mn-lt"/>
              </a:rPr>
              <a:t>The b-value depends on acquisition parameters:</a:t>
            </a:r>
          </a:p>
          <a:p>
            <a:pPr algn="ctr" eaLnBrk="1" hangingPunct="1">
              <a:buFontTx/>
              <a:buNone/>
            </a:pPr>
            <a:r>
              <a:rPr lang="en-US" altLang="en-US" i="1" dirty="0">
                <a:latin typeface="+mn-lt"/>
              </a:rPr>
              <a:t>b = </a:t>
            </a:r>
            <a:r>
              <a:rPr lang="en-US" altLang="en-US" i="1" dirty="0">
                <a:latin typeface="+mn-lt"/>
                <a:sym typeface="Symbol" pitchFamily="2" charset="2"/>
              </a:rPr>
              <a:t></a:t>
            </a:r>
            <a:r>
              <a:rPr lang="en-US" altLang="en-US" i="1" baseline="30000" dirty="0">
                <a:latin typeface="+mn-lt"/>
              </a:rPr>
              <a:t>2</a:t>
            </a:r>
            <a:r>
              <a:rPr lang="en-US" altLang="en-US" i="1" dirty="0">
                <a:latin typeface="+mn-lt"/>
              </a:rPr>
              <a:t> </a:t>
            </a:r>
            <a:r>
              <a:rPr lang="en-US" altLang="en-US" i="1" dirty="0">
                <a:solidFill>
                  <a:srgbClr val="FF0000"/>
                </a:solidFill>
                <a:latin typeface="+mn-lt"/>
              </a:rPr>
              <a:t>G</a:t>
            </a:r>
            <a:r>
              <a:rPr lang="en-US" altLang="en-US" i="1" baseline="30000" dirty="0">
                <a:latin typeface="+mn-lt"/>
              </a:rPr>
              <a:t>2</a:t>
            </a:r>
            <a:r>
              <a:rPr lang="en-US" altLang="en-US" i="1" dirty="0">
                <a:latin typeface="+mn-lt"/>
              </a:rPr>
              <a:t> </a:t>
            </a:r>
            <a:r>
              <a:rPr lang="en-US" altLang="en-US" i="1" dirty="0">
                <a:solidFill>
                  <a:srgbClr val="809EFF"/>
                </a:solidFill>
                <a:latin typeface="+mn-lt"/>
                <a:sym typeface="Symbol" pitchFamily="2" charset="2"/>
              </a:rPr>
              <a:t></a:t>
            </a:r>
            <a:r>
              <a:rPr lang="en-US" altLang="en-US" i="1" baseline="30000" dirty="0">
                <a:latin typeface="+mn-lt"/>
              </a:rPr>
              <a:t>2</a:t>
            </a:r>
            <a:r>
              <a:rPr lang="en-US" altLang="en-US" i="1" dirty="0">
                <a:latin typeface="+mn-lt"/>
              </a:rPr>
              <a:t> (</a:t>
            </a:r>
            <a:r>
              <a:rPr lang="en-US" altLang="en-US" i="1" dirty="0">
                <a:solidFill>
                  <a:srgbClr val="00B050"/>
                </a:solidFill>
                <a:latin typeface="+mn-lt"/>
                <a:sym typeface="Symbol" pitchFamily="2" charset="2"/>
              </a:rPr>
              <a:t></a:t>
            </a:r>
            <a:r>
              <a:rPr lang="en-US" altLang="en-US" i="1" dirty="0">
                <a:latin typeface="+mn-lt"/>
                <a:sym typeface="Symbol" pitchFamily="2" charset="2"/>
              </a:rPr>
              <a:t> </a:t>
            </a:r>
            <a:r>
              <a:rPr lang="en-US" altLang="en-US" i="1" dirty="0">
                <a:latin typeface="+mn-lt"/>
              </a:rPr>
              <a:t>- </a:t>
            </a:r>
            <a:r>
              <a:rPr lang="en-US" altLang="en-US" i="1" dirty="0">
                <a:solidFill>
                  <a:srgbClr val="0070C0"/>
                </a:solidFill>
                <a:latin typeface="+mn-lt"/>
                <a:sym typeface="Symbol" pitchFamily="2" charset="2"/>
              </a:rPr>
              <a:t></a:t>
            </a:r>
            <a:r>
              <a:rPr lang="en-US" altLang="en-US" i="1" dirty="0">
                <a:latin typeface="+mn-lt"/>
              </a:rPr>
              <a:t>/3)</a:t>
            </a:r>
            <a:endParaRPr lang="en-US" altLang="en-US" dirty="0">
              <a:latin typeface="+mn-lt"/>
            </a:endParaRPr>
          </a:p>
          <a:p>
            <a:pPr lvl="1" eaLnBrk="1" hangingPunct="1"/>
            <a:r>
              <a:rPr lang="en-US" altLang="en-US" dirty="0">
                <a:latin typeface="+mn-lt"/>
                <a:sym typeface="Symbol" pitchFamily="2" charset="2"/>
              </a:rPr>
              <a:t> the g</a:t>
            </a:r>
            <a:r>
              <a:rPr lang="en-US" altLang="en-US" dirty="0">
                <a:latin typeface="+mn-lt"/>
              </a:rPr>
              <a:t>yromagnetic ratio</a:t>
            </a:r>
          </a:p>
          <a:p>
            <a:pPr lvl="1" eaLnBrk="1" hangingPunct="1"/>
            <a:r>
              <a:rPr lang="en-US" altLang="en-US" i="1" dirty="0">
                <a:solidFill>
                  <a:srgbClr val="FF0000"/>
                </a:solidFill>
                <a:latin typeface="+mn-lt"/>
              </a:rPr>
              <a:t>G</a:t>
            </a:r>
            <a:r>
              <a:rPr lang="en-US" altLang="en-US" dirty="0">
                <a:latin typeface="+mn-lt"/>
              </a:rPr>
              <a:t> the strength of the diffusion-encoding gradient </a:t>
            </a:r>
          </a:p>
          <a:p>
            <a:pPr lvl="1" eaLnBrk="1" hangingPunct="1"/>
            <a:r>
              <a:rPr lang="en-US" altLang="en-US" i="1" dirty="0">
                <a:solidFill>
                  <a:srgbClr val="0070C0"/>
                </a:solidFill>
                <a:latin typeface="+mn-lt"/>
                <a:sym typeface="Symbol" pitchFamily="2" charset="2"/>
              </a:rPr>
              <a:t></a:t>
            </a:r>
            <a:r>
              <a:rPr lang="en-US" altLang="en-US" dirty="0">
                <a:solidFill>
                  <a:srgbClr val="0070C0"/>
                </a:solidFill>
                <a:latin typeface="+mn-lt"/>
                <a:sym typeface="Symbol" pitchFamily="2" charset="2"/>
              </a:rPr>
              <a:t> </a:t>
            </a:r>
            <a:r>
              <a:rPr lang="en-US" altLang="en-US" dirty="0">
                <a:latin typeface="+mn-lt"/>
                <a:sym typeface="Symbol" pitchFamily="2" charset="2"/>
              </a:rPr>
              <a:t>the d</a:t>
            </a:r>
            <a:r>
              <a:rPr lang="en-US" altLang="en-US" dirty="0">
                <a:latin typeface="+mn-lt"/>
              </a:rPr>
              <a:t>uration of each diffusion-encoding pulse</a:t>
            </a:r>
          </a:p>
          <a:p>
            <a:pPr lvl="1" eaLnBrk="1" hangingPunct="1"/>
            <a:r>
              <a:rPr lang="en-US" altLang="en-US" i="1" dirty="0">
                <a:solidFill>
                  <a:srgbClr val="00B050"/>
                </a:solidFill>
                <a:latin typeface="+mn-lt"/>
                <a:sym typeface="Symbol" pitchFamily="2" charset="2"/>
              </a:rPr>
              <a:t></a:t>
            </a:r>
            <a:r>
              <a:rPr lang="en-US" altLang="en-US" dirty="0">
                <a:solidFill>
                  <a:srgbClr val="00B050"/>
                </a:solidFill>
                <a:latin typeface="+mn-lt"/>
              </a:rPr>
              <a:t> </a:t>
            </a:r>
            <a:r>
              <a:rPr lang="en-US" altLang="en-US" dirty="0">
                <a:latin typeface="+mn-lt"/>
              </a:rPr>
              <a:t>the interval by which diffusion-encoding pulses</a:t>
            </a:r>
          </a:p>
        </p:txBody>
      </p:sp>
      <p:sp>
        <p:nvSpPr>
          <p:cNvPr id="6" name="Line 4">
            <a:extLst>
              <a:ext uri="{FF2B5EF4-FFF2-40B4-BE49-F238E27FC236}">
                <a16:creationId xmlns:a16="http://schemas.microsoft.com/office/drawing/2014/main" id="{E1583B10-A652-BB4C-938C-4177E1F636F6}"/>
              </a:ext>
            </a:extLst>
          </p:cNvPr>
          <p:cNvSpPr>
            <a:spLocks noChangeShapeType="1"/>
          </p:cNvSpPr>
          <p:nvPr/>
        </p:nvSpPr>
        <p:spPr bwMode="auto">
          <a:xfrm>
            <a:off x="2443605" y="6250405"/>
            <a:ext cx="662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5">
            <a:extLst>
              <a:ext uri="{FF2B5EF4-FFF2-40B4-BE49-F238E27FC236}">
                <a16:creationId xmlns:a16="http://schemas.microsoft.com/office/drawing/2014/main" id="{21CAAB29-A9F2-0B43-840E-5C5CF0D8DD21}"/>
              </a:ext>
            </a:extLst>
          </p:cNvPr>
          <p:cNvSpPr>
            <a:spLocks noChangeArrowheads="1"/>
          </p:cNvSpPr>
          <p:nvPr/>
        </p:nvSpPr>
        <p:spPr bwMode="auto">
          <a:xfrm>
            <a:off x="2672205" y="5488405"/>
            <a:ext cx="228600" cy="7620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8" name="Rectangle 6">
            <a:extLst>
              <a:ext uri="{FF2B5EF4-FFF2-40B4-BE49-F238E27FC236}">
                <a16:creationId xmlns:a16="http://schemas.microsoft.com/office/drawing/2014/main" id="{9AA815D0-1627-F24C-BE04-B09CC26AB148}"/>
              </a:ext>
            </a:extLst>
          </p:cNvPr>
          <p:cNvSpPr>
            <a:spLocks noChangeArrowheads="1"/>
          </p:cNvSpPr>
          <p:nvPr/>
        </p:nvSpPr>
        <p:spPr bwMode="auto">
          <a:xfrm>
            <a:off x="5034405" y="5488405"/>
            <a:ext cx="228600" cy="7620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grpSp>
        <p:nvGrpSpPr>
          <p:cNvPr id="9" name="Group 7">
            <a:extLst>
              <a:ext uri="{FF2B5EF4-FFF2-40B4-BE49-F238E27FC236}">
                <a16:creationId xmlns:a16="http://schemas.microsoft.com/office/drawing/2014/main" id="{B74CA5EC-1019-AF4D-A979-1B860BB50095}"/>
              </a:ext>
            </a:extLst>
          </p:cNvPr>
          <p:cNvGrpSpPr>
            <a:grpSpLocks/>
          </p:cNvGrpSpPr>
          <p:nvPr/>
        </p:nvGrpSpPr>
        <p:grpSpPr bwMode="auto">
          <a:xfrm>
            <a:off x="7396605" y="5488405"/>
            <a:ext cx="1371600" cy="762000"/>
            <a:chOff x="4224" y="1536"/>
            <a:chExt cx="864" cy="480"/>
          </a:xfrm>
        </p:grpSpPr>
        <p:sp>
          <p:nvSpPr>
            <p:cNvPr id="10" name="Line 8">
              <a:extLst>
                <a:ext uri="{FF2B5EF4-FFF2-40B4-BE49-F238E27FC236}">
                  <a16:creationId xmlns:a16="http://schemas.microsoft.com/office/drawing/2014/main" id="{B34B41E3-DD8C-E04E-A76C-28D60ADA7890}"/>
                </a:ext>
              </a:extLst>
            </p:cNvPr>
            <p:cNvSpPr>
              <a:spLocks noChangeShapeType="1"/>
            </p:cNvSpPr>
            <p:nvPr/>
          </p:nvSpPr>
          <p:spPr bwMode="auto">
            <a:xfrm>
              <a:off x="4224"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a16="http://schemas.microsoft.com/office/drawing/2014/main" id="{BEC16F47-353D-CE49-8FF3-54D220F2A250}"/>
                </a:ext>
              </a:extLst>
            </p:cNvPr>
            <p:cNvSpPr>
              <a:spLocks noChangeShapeType="1"/>
            </p:cNvSpPr>
            <p:nvPr/>
          </p:nvSpPr>
          <p:spPr bwMode="auto">
            <a:xfrm>
              <a:off x="4320"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a16="http://schemas.microsoft.com/office/drawing/2014/main" id="{874D00E8-076C-4243-B9D6-3DAE52AD9008}"/>
                </a:ext>
              </a:extLst>
            </p:cNvPr>
            <p:cNvSpPr>
              <a:spLocks noChangeShapeType="1"/>
            </p:cNvSpPr>
            <p:nvPr/>
          </p:nvSpPr>
          <p:spPr bwMode="auto">
            <a:xfrm>
              <a:off x="4416"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a16="http://schemas.microsoft.com/office/drawing/2014/main" id="{C719801E-EF42-6049-B1B6-DEC7919D4C3B}"/>
                </a:ext>
              </a:extLst>
            </p:cNvPr>
            <p:cNvSpPr>
              <a:spLocks noChangeShapeType="1"/>
            </p:cNvSpPr>
            <p:nvPr/>
          </p:nvSpPr>
          <p:spPr bwMode="auto">
            <a:xfrm>
              <a:off x="4512"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a16="http://schemas.microsoft.com/office/drawing/2014/main" id="{D24ECE75-3FA9-7A4B-9FCC-1F70578EC11B}"/>
                </a:ext>
              </a:extLst>
            </p:cNvPr>
            <p:cNvSpPr>
              <a:spLocks noChangeShapeType="1"/>
            </p:cNvSpPr>
            <p:nvPr/>
          </p:nvSpPr>
          <p:spPr bwMode="auto">
            <a:xfrm>
              <a:off x="4608"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AD212DDF-C9CC-BE46-B684-56F032D4031D}"/>
                </a:ext>
              </a:extLst>
            </p:cNvPr>
            <p:cNvSpPr>
              <a:spLocks noChangeShapeType="1"/>
            </p:cNvSpPr>
            <p:nvPr/>
          </p:nvSpPr>
          <p:spPr bwMode="auto">
            <a:xfrm>
              <a:off x="4704"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D2B6B891-917C-FA4F-9272-8F5AEDD1C66C}"/>
                </a:ext>
              </a:extLst>
            </p:cNvPr>
            <p:cNvSpPr>
              <a:spLocks noChangeShapeType="1"/>
            </p:cNvSpPr>
            <p:nvPr/>
          </p:nvSpPr>
          <p:spPr bwMode="auto">
            <a:xfrm>
              <a:off x="4800"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a16="http://schemas.microsoft.com/office/drawing/2014/main" id="{C6873435-9FBE-8E40-A3D7-3B8B5E42C9FD}"/>
                </a:ext>
              </a:extLst>
            </p:cNvPr>
            <p:cNvSpPr>
              <a:spLocks noChangeShapeType="1"/>
            </p:cNvSpPr>
            <p:nvPr/>
          </p:nvSpPr>
          <p:spPr bwMode="auto">
            <a:xfrm>
              <a:off x="4896"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a16="http://schemas.microsoft.com/office/drawing/2014/main" id="{8D868912-81B4-E240-9F08-D25C41FD8F91}"/>
                </a:ext>
              </a:extLst>
            </p:cNvPr>
            <p:cNvSpPr>
              <a:spLocks noChangeShapeType="1"/>
            </p:cNvSpPr>
            <p:nvPr/>
          </p:nvSpPr>
          <p:spPr bwMode="auto">
            <a:xfrm>
              <a:off x="4992"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a16="http://schemas.microsoft.com/office/drawing/2014/main" id="{E6012A49-9CEC-3E4A-89E5-DC79AAA2CA6A}"/>
                </a:ext>
              </a:extLst>
            </p:cNvPr>
            <p:cNvSpPr>
              <a:spLocks noChangeShapeType="1"/>
            </p:cNvSpPr>
            <p:nvPr/>
          </p:nvSpPr>
          <p:spPr bwMode="auto">
            <a:xfrm>
              <a:off x="5088"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 name="Text Box 18">
            <a:extLst>
              <a:ext uri="{FF2B5EF4-FFF2-40B4-BE49-F238E27FC236}">
                <a16:creationId xmlns:a16="http://schemas.microsoft.com/office/drawing/2014/main" id="{5DE3AD70-E6A8-9843-AF93-1BEA4E82B986}"/>
              </a:ext>
            </a:extLst>
          </p:cNvPr>
          <p:cNvSpPr txBox="1">
            <a:spLocks noChangeArrowheads="1"/>
          </p:cNvSpPr>
          <p:nvPr/>
        </p:nvSpPr>
        <p:spPr bwMode="auto">
          <a:xfrm>
            <a:off x="2518218" y="5055018"/>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a:latin typeface="Georgia" charset="0"/>
                <a:ea typeface="ＭＳ Ｐゴシック" charset="0"/>
              </a:rPr>
              <a:t>90</a:t>
            </a:r>
          </a:p>
        </p:txBody>
      </p:sp>
      <p:sp>
        <p:nvSpPr>
          <p:cNvPr id="21" name="Text Box 19">
            <a:extLst>
              <a:ext uri="{FF2B5EF4-FFF2-40B4-BE49-F238E27FC236}">
                <a16:creationId xmlns:a16="http://schemas.microsoft.com/office/drawing/2014/main" id="{C31CA26E-B945-FC4F-A9EB-5B4DC1396077}"/>
              </a:ext>
            </a:extLst>
          </p:cNvPr>
          <p:cNvSpPr txBox="1">
            <a:spLocks noChangeArrowheads="1"/>
          </p:cNvSpPr>
          <p:nvPr/>
        </p:nvSpPr>
        <p:spPr bwMode="auto">
          <a:xfrm>
            <a:off x="4804218" y="5055018"/>
            <a:ext cx="706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a:latin typeface="Georgia" charset="0"/>
                <a:ea typeface="ＭＳ Ｐゴシック" charset="0"/>
              </a:rPr>
              <a:t>180</a:t>
            </a:r>
          </a:p>
        </p:txBody>
      </p:sp>
      <p:sp>
        <p:nvSpPr>
          <p:cNvPr id="22" name="Rectangle 20">
            <a:extLst>
              <a:ext uri="{FF2B5EF4-FFF2-40B4-BE49-F238E27FC236}">
                <a16:creationId xmlns:a16="http://schemas.microsoft.com/office/drawing/2014/main" id="{E152DC71-E311-8C41-A682-45458D0E7B32}"/>
              </a:ext>
            </a:extLst>
          </p:cNvPr>
          <p:cNvSpPr>
            <a:spLocks noChangeArrowheads="1"/>
          </p:cNvSpPr>
          <p:nvPr/>
        </p:nvSpPr>
        <p:spPr bwMode="auto">
          <a:xfrm>
            <a:off x="3205605" y="5488405"/>
            <a:ext cx="1524000" cy="762000"/>
          </a:xfrm>
          <a:prstGeom prst="rect">
            <a:avLst/>
          </a:prstGeom>
          <a:solidFill>
            <a:srgbClr val="FF99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23" name="Rectangle 21">
            <a:extLst>
              <a:ext uri="{FF2B5EF4-FFF2-40B4-BE49-F238E27FC236}">
                <a16:creationId xmlns:a16="http://schemas.microsoft.com/office/drawing/2014/main" id="{9E542756-70F8-C04D-8182-AF37A03DC8C7}"/>
              </a:ext>
            </a:extLst>
          </p:cNvPr>
          <p:cNvSpPr>
            <a:spLocks noChangeArrowheads="1"/>
          </p:cNvSpPr>
          <p:nvPr/>
        </p:nvSpPr>
        <p:spPr bwMode="auto">
          <a:xfrm>
            <a:off x="5567805" y="5488405"/>
            <a:ext cx="1524000" cy="762000"/>
          </a:xfrm>
          <a:prstGeom prst="rect">
            <a:avLst/>
          </a:prstGeom>
          <a:solidFill>
            <a:srgbClr val="FF99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24" name="Rectangle 24">
            <a:extLst>
              <a:ext uri="{FF2B5EF4-FFF2-40B4-BE49-F238E27FC236}">
                <a16:creationId xmlns:a16="http://schemas.microsoft.com/office/drawing/2014/main" id="{A611B3E7-0DED-0943-B7D5-53271DA82969}"/>
              </a:ext>
            </a:extLst>
          </p:cNvPr>
          <p:cNvSpPr>
            <a:spLocks noChangeArrowheads="1"/>
          </p:cNvSpPr>
          <p:nvPr/>
        </p:nvSpPr>
        <p:spPr bwMode="auto">
          <a:xfrm>
            <a:off x="7391756" y="5046220"/>
            <a:ext cx="1423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dirty="0">
                <a:latin typeface="Georgia" charset="0"/>
                <a:ea typeface="ＭＳ Ｐゴシック" charset="0"/>
              </a:rPr>
              <a:t>acquisition</a:t>
            </a:r>
          </a:p>
        </p:txBody>
      </p:sp>
      <p:sp>
        <p:nvSpPr>
          <p:cNvPr id="25" name="Text Box 25">
            <a:extLst>
              <a:ext uri="{FF2B5EF4-FFF2-40B4-BE49-F238E27FC236}">
                <a16:creationId xmlns:a16="http://schemas.microsoft.com/office/drawing/2014/main" id="{D7FC37C5-E88B-3E48-A2AF-3A0947E02C7A}"/>
              </a:ext>
            </a:extLst>
          </p:cNvPr>
          <p:cNvSpPr txBox="1">
            <a:spLocks noChangeArrowheads="1"/>
          </p:cNvSpPr>
          <p:nvPr/>
        </p:nvSpPr>
        <p:spPr bwMode="auto">
          <a:xfrm>
            <a:off x="4691505" y="562810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i="1">
                <a:solidFill>
                  <a:srgbClr val="FF0000"/>
                </a:solidFill>
                <a:latin typeface="Times" charset="0"/>
                <a:ea typeface="ＭＳ Ｐゴシック" charset="0"/>
              </a:rPr>
              <a:t>G</a:t>
            </a:r>
          </a:p>
        </p:txBody>
      </p:sp>
      <p:sp>
        <p:nvSpPr>
          <p:cNvPr id="26" name="Rectangle 26">
            <a:extLst>
              <a:ext uri="{FF2B5EF4-FFF2-40B4-BE49-F238E27FC236}">
                <a16:creationId xmlns:a16="http://schemas.microsoft.com/office/drawing/2014/main" id="{7D0E85D0-E205-524E-9A7E-E56602566883}"/>
              </a:ext>
            </a:extLst>
          </p:cNvPr>
          <p:cNvSpPr>
            <a:spLocks noChangeArrowheads="1"/>
          </p:cNvSpPr>
          <p:nvPr/>
        </p:nvSpPr>
        <p:spPr bwMode="auto">
          <a:xfrm>
            <a:off x="4220017" y="622500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r>
              <a:rPr lang="en-US" altLang="en-US" i="1" dirty="0">
                <a:solidFill>
                  <a:srgbClr val="00B050"/>
                </a:solidFill>
                <a:latin typeface="Times" pitchFamily="2" charset="0"/>
                <a:sym typeface="Symbol" pitchFamily="2" charset="2"/>
              </a:rPr>
              <a:t></a:t>
            </a:r>
          </a:p>
        </p:txBody>
      </p:sp>
      <p:sp>
        <p:nvSpPr>
          <p:cNvPr id="27" name="Rectangle 27">
            <a:extLst>
              <a:ext uri="{FF2B5EF4-FFF2-40B4-BE49-F238E27FC236}">
                <a16:creationId xmlns:a16="http://schemas.microsoft.com/office/drawing/2014/main" id="{32B4F534-6C19-B345-BBE7-E88D0FD874BB}"/>
              </a:ext>
            </a:extLst>
          </p:cNvPr>
          <p:cNvSpPr>
            <a:spLocks noChangeArrowheads="1"/>
          </p:cNvSpPr>
          <p:nvPr/>
        </p:nvSpPr>
        <p:spPr bwMode="auto">
          <a:xfrm>
            <a:off x="3808062" y="5112167"/>
            <a:ext cx="309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r>
              <a:rPr lang="en-US" altLang="en-US" sz="2000" i="1" dirty="0">
                <a:solidFill>
                  <a:srgbClr val="0070C0"/>
                </a:solidFill>
                <a:latin typeface="Times" pitchFamily="2" charset="0"/>
                <a:sym typeface="Symbol" pitchFamily="2" charset="2"/>
              </a:rPr>
              <a:t></a:t>
            </a:r>
          </a:p>
        </p:txBody>
      </p:sp>
      <p:sp>
        <p:nvSpPr>
          <p:cNvPr id="28" name="Line 28">
            <a:extLst>
              <a:ext uri="{FF2B5EF4-FFF2-40B4-BE49-F238E27FC236}">
                <a16:creationId xmlns:a16="http://schemas.microsoft.com/office/drawing/2014/main" id="{C819DDAB-3993-4243-B518-AECB6DFBA2EF}"/>
              </a:ext>
            </a:extLst>
          </p:cNvPr>
          <p:cNvSpPr>
            <a:spLocks noChangeShapeType="1"/>
          </p:cNvSpPr>
          <p:nvPr/>
        </p:nvSpPr>
        <p:spPr bwMode="auto">
          <a:xfrm flipV="1">
            <a:off x="4843905" y="5463005"/>
            <a:ext cx="0" cy="228600"/>
          </a:xfrm>
          <a:prstGeom prst="line">
            <a:avLst/>
          </a:prstGeom>
          <a:noFill/>
          <a:ln w="25400">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9">
            <a:extLst>
              <a:ext uri="{FF2B5EF4-FFF2-40B4-BE49-F238E27FC236}">
                <a16:creationId xmlns:a16="http://schemas.microsoft.com/office/drawing/2014/main" id="{8952C439-B279-EF48-9043-67CA5BFFB1E1}"/>
              </a:ext>
            </a:extLst>
          </p:cNvPr>
          <p:cNvSpPr>
            <a:spLocks noChangeShapeType="1"/>
          </p:cNvSpPr>
          <p:nvPr/>
        </p:nvSpPr>
        <p:spPr bwMode="auto">
          <a:xfrm flipV="1">
            <a:off x="4843905" y="5996405"/>
            <a:ext cx="0" cy="228600"/>
          </a:xfrm>
          <a:prstGeom prst="line">
            <a:avLst/>
          </a:prstGeom>
          <a:noFill/>
          <a:ln w="25400">
            <a:solidFill>
              <a:srgbClr val="FF99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0">
            <a:extLst>
              <a:ext uri="{FF2B5EF4-FFF2-40B4-BE49-F238E27FC236}">
                <a16:creationId xmlns:a16="http://schemas.microsoft.com/office/drawing/2014/main" id="{F8A1B38D-4BC9-FA48-9A2B-EA760B1952F8}"/>
              </a:ext>
            </a:extLst>
          </p:cNvPr>
          <p:cNvSpPr>
            <a:spLocks noChangeShapeType="1"/>
          </p:cNvSpPr>
          <p:nvPr/>
        </p:nvSpPr>
        <p:spPr bwMode="auto">
          <a:xfrm>
            <a:off x="4132705" y="5310605"/>
            <a:ext cx="609600" cy="0"/>
          </a:xfrm>
          <a:prstGeom prst="line">
            <a:avLst/>
          </a:prstGeom>
          <a:noFill/>
          <a:ln w="25400">
            <a:solidFill>
              <a:srgbClr val="809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1">
            <a:extLst>
              <a:ext uri="{FF2B5EF4-FFF2-40B4-BE49-F238E27FC236}">
                <a16:creationId xmlns:a16="http://schemas.microsoft.com/office/drawing/2014/main" id="{F1B0A54D-A4A2-3B4A-B6F7-F9FFA42FB12E}"/>
              </a:ext>
            </a:extLst>
          </p:cNvPr>
          <p:cNvSpPr>
            <a:spLocks noChangeShapeType="1"/>
          </p:cNvSpPr>
          <p:nvPr/>
        </p:nvSpPr>
        <p:spPr bwMode="auto">
          <a:xfrm>
            <a:off x="3167505" y="5310605"/>
            <a:ext cx="609600" cy="0"/>
          </a:xfrm>
          <a:prstGeom prst="line">
            <a:avLst/>
          </a:prstGeom>
          <a:noFill/>
          <a:ln w="25400">
            <a:solidFill>
              <a:srgbClr val="809E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2">
            <a:extLst>
              <a:ext uri="{FF2B5EF4-FFF2-40B4-BE49-F238E27FC236}">
                <a16:creationId xmlns:a16="http://schemas.microsoft.com/office/drawing/2014/main" id="{98974B4A-7FA6-1C4D-A0C6-A63A017184F1}"/>
              </a:ext>
            </a:extLst>
          </p:cNvPr>
          <p:cNvSpPr>
            <a:spLocks noChangeShapeType="1"/>
          </p:cNvSpPr>
          <p:nvPr/>
        </p:nvSpPr>
        <p:spPr bwMode="auto">
          <a:xfrm>
            <a:off x="4589905" y="6453605"/>
            <a:ext cx="990600" cy="0"/>
          </a:xfrm>
          <a:prstGeom prst="line">
            <a:avLst/>
          </a:prstGeom>
          <a:ln>
            <a:headEnd/>
            <a:tailEnd type="triangle" w="med" len="med"/>
          </a:ln>
        </p:spPr>
        <p:style>
          <a:lnRef idx="1">
            <a:schemeClr val="accent6"/>
          </a:lnRef>
          <a:fillRef idx="0">
            <a:schemeClr val="accent6"/>
          </a:fillRef>
          <a:effectRef idx="0">
            <a:schemeClr val="accent6"/>
          </a:effectRef>
          <a:fontRef idx="minor">
            <a:schemeClr val="tx1"/>
          </a:fontRef>
        </p:style>
        <p:txBody>
          <a:bodyPr wrap="none" anchor="ctr"/>
          <a:lstStyle/>
          <a:p>
            <a:endParaRPr lang="en-US">
              <a:solidFill>
                <a:srgbClr val="00B050"/>
              </a:solidFill>
            </a:endParaRPr>
          </a:p>
        </p:txBody>
      </p:sp>
      <p:sp>
        <p:nvSpPr>
          <p:cNvPr id="33" name="Line 33">
            <a:extLst>
              <a:ext uri="{FF2B5EF4-FFF2-40B4-BE49-F238E27FC236}">
                <a16:creationId xmlns:a16="http://schemas.microsoft.com/office/drawing/2014/main" id="{AC133C51-D5A6-BF4E-A8F0-CEE3DE186511}"/>
              </a:ext>
            </a:extLst>
          </p:cNvPr>
          <p:cNvSpPr>
            <a:spLocks noChangeShapeType="1"/>
          </p:cNvSpPr>
          <p:nvPr/>
        </p:nvSpPr>
        <p:spPr bwMode="auto">
          <a:xfrm>
            <a:off x="3205605" y="6453605"/>
            <a:ext cx="990600" cy="0"/>
          </a:xfrm>
          <a:prstGeom prst="line">
            <a:avLst/>
          </a:prstGeom>
          <a:ln>
            <a:headEnd type="triangle" w="med" len="me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solidFill>
                <a:srgbClr val="00B050"/>
              </a:solidFill>
            </a:endParaRPr>
          </a:p>
        </p:txBody>
      </p:sp>
    </p:spTree>
    <p:extLst>
      <p:ext uri="{BB962C8B-B14F-4D97-AF65-F5344CB8AC3E}">
        <p14:creationId xmlns:p14="http://schemas.microsoft.com/office/powerpoint/2010/main" val="11366018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2"/>
</p:tagLst>
</file>

<file path=ppt/tags/tag10.xml><?xml version="1.0" encoding="utf-8"?>
<p:tagLst xmlns:a="http://schemas.openxmlformats.org/drawingml/2006/main" xmlns:r="http://schemas.openxmlformats.org/officeDocument/2006/relationships" xmlns:p="http://schemas.openxmlformats.org/presentationml/2006/main">
  <p:tag name="NUM" val="6"/>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4"/>
</p:tagLst>
</file>

<file path=ppt/tags/tag13.xml><?xml version="1.0" encoding="utf-8"?>
<p:tagLst xmlns:a="http://schemas.openxmlformats.org/drawingml/2006/main" xmlns:r="http://schemas.openxmlformats.org/officeDocument/2006/relationships" xmlns:p="http://schemas.openxmlformats.org/presentationml/2006/main">
  <p:tag name="NUM" val="15"/>
</p:tagLst>
</file>

<file path=ppt/tags/tag14.xml><?xml version="1.0" encoding="utf-8"?>
<p:tagLst xmlns:a="http://schemas.openxmlformats.org/drawingml/2006/main" xmlns:r="http://schemas.openxmlformats.org/officeDocument/2006/relationships" xmlns:p="http://schemas.openxmlformats.org/presentationml/2006/main">
  <p:tag name="NUM" val="3"/>
</p:tagLst>
</file>

<file path=ppt/tags/tag15.xml><?xml version="1.0" encoding="utf-8"?>
<p:tagLst xmlns:a="http://schemas.openxmlformats.org/drawingml/2006/main" xmlns:r="http://schemas.openxmlformats.org/officeDocument/2006/relationships" xmlns:p="http://schemas.openxmlformats.org/presentationml/2006/main">
  <p:tag name="NUM" val="17"/>
</p:tagLst>
</file>

<file path=ppt/tags/tag2.xml><?xml version="1.0" encoding="utf-8"?>
<p:tagLst xmlns:a="http://schemas.openxmlformats.org/drawingml/2006/main" xmlns:r="http://schemas.openxmlformats.org/officeDocument/2006/relationships" xmlns:p="http://schemas.openxmlformats.org/presentationml/2006/main">
  <p:tag name="NUM" val="3"/>
</p:tagLst>
</file>

<file path=ppt/tags/tag3.xml><?xml version="1.0" encoding="utf-8"?>
<p:tagLst xmlns:a="http://schemas.openxmlformats.org/drawingml/2006/main" xmlns:r="http://schemas.openxmlformats.org/officeDocument/2006/relationships" xmlns:p="http://schemas.openxmlformats.org/presentationml/2006/main">
  <p:tag name="NUM" val="5"/>
</p:tagLst>
</file>

<file path=ppt/tags/tag4.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9"/>
</p:tagLst>
</file>

<file path=ppt/tags/tag6.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7"/>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Office Theme">
  <a:themeElements>
    <a:clrScheme name="Custom 1">
      <a:dk1>
        <a:srgbClr val="000000"/>
      </a:dk1>
      <a:lt1>
        <a:srgbClr val="FFFFFF"/>
      </a:lt1>
      <a:dk2>
        <a:srgbClr val="0096FF"/>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2931</TotalTime>
  <Words>3188</Words>
  <Application>Microsoft Macintosh PowerPoint</Application>
  <PresentationFormat>Widescreen</PresentationFormat>
  <Paragraphs>489</Paragraphs>
  <Slides>56</Slides>
  <Notes>40</Notes>
  <HiddenSlides>0</HiddenSlides>
  <MMClips>4</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56</vt:i4>
      </vt:variant>
    </vt:vector>
  </HeadingPairs>
  <TitlesOfParts>
    <vt:vector size="70" baseType="lpstr">
      <vt:lpstr>Arial</vt:lpstr>
      <vt:lpstr>Calibri</vt:lpstr>
      <vt:lpstr>Calibri Light</vt:lpstr>
      <vt:lpstr>Cambria Math</vt:lpstr>
      <vt:lpstr>Chalkboard</vt:lpstr>
      <vt:lpstr>Courier New</vt:lpstr>
      <vt:lpstr>Georgia</vt:lpstr>
      <vt:lpstr>Helvetica</vt:lpstr>
      <vt:lpstr>Symbol</vt:lpstr>
      <vt:lpstr>Times</vt:lpstr>
      <vt:lpstr>Times New Roman</vt:lpstr>
      <vt:lpstr>Wingdings</vt:lpstr>
      <vt:lpstr>Office Theme</vt:lpstr>
      <vt:lpstr>Feuille de calcul</vt:lpstr>
      <vt:lpstr>Neurodata MRI to Graphs (NDMG)</vt:lpstr>
      <vt:lpstr>A brief overview of diffusion MRI (dMRI)</vt:lpstr>
      <vt:lpstr>White-matter imaging as a study of microstructural connectivity</vt:lpstr>
      <vt:lpstr>Diffusion in brain tissue</vt:lpstr>
      <vt:lpstr>Diffusion MRI</vt:lpstr>
      <vt:lpstr>Acquiring diffusion MRI requires  some important choices</vt:lpstr>
      <vt:lpstr>Choice 1: Gradient directions</vt:lpstr>
      <vt:lpstr>How many directions?</vt:lpstr>
      <vt:lpstr>Choice 2: The b-values</vt:lpstr>
      <vt:lpstr>How high a b-value?</vt:lpstr>
      <vt:lpstr>Looking at the data</vt:lpstr>
      <vt:lpstr>Data analysis steps</vt:lpstr>
      <vt:lpstr>NDMG 2.0</vt:lpstr>
      <vt:lpstr>Preprocessing</vt:lpstr>
      <vt:lpstr>Distortions: Eddy currents</vt:lpstr>
      <vt:lpstr>NDMG Preprocessing</vt:lpstr>
      <vt:lpstr>Registration</vt:lpstr>
      <vt:lpstr>GOAL: Get atlas (what’s that?) to native diffusion space (what’s that?)</vt:lpstr>
      <vt:lpstr>Subgoal: Minimize interpolation of dMRI</vt:lpstr>
      <vt:lpstr>NDMG registration</vt:lpstr>
      <vt:lpstr>NDMG registration pipeline</vt:lpstr>
      <vt:lpstr>Model-fitting (i.e. ‘reconstruction’)</vt:lpstr>
      <vt:lpstr>How to represent diffusion</vt:lpstr>
      <vt:lpstr>Fitting an orientation model  to diffusion data</vt:lpstr>
      <vt:lpstr>Simplest model: Tensor</vt:lpstr>
      <vt:lpstr>Limits of the Diffusion Tensor Model</vt:lpstr>
      <vt:lpstr>PowerPoint Presentation</vt:lpstr>
      <vt:lpstr>PowerPoint Presentation</vt:lpstr>
      <vt:lpstr>The many models of diffusion</vt:lpstr>
      <vt:lpstr>PowerPoint Presentation</vt:lpstr>
      <vt:lpstr>Fiber Orientation Distribution function (FOD)</vt:lpstr>
      <vt:lpstr>Fiber Orientation Distribution Function</vt:lpstr>
      <vt:lpstr>PowerPoint Presentation</vt:lpstr>
      <vt:lpstr>NDMG model-fitting</vt:lpstr>
      <vt:lpstr>Tractography</vt:lpstr>
      <vt:lpstr>PowerPoint Presentation</vt:lpstr>
      <vt:lpstr>Historically, tractography was not intended for connectomics!</vt:lpstr>
      <vt:lpstr>Requirements for streamline tractography</vt:lpstr>
      <vt:lpstr>How are streamlines constructed?</vt:lpstr>
      <vt:lpstr>Tracking (in the tensor case)</vt:lpstr>
      <vt:lpstr>PowerPoint Presentation</vt:lpstr>
      <vt:lpstr>PowerPoint Presentation</vt:lpstr>
      <vt:lpstr>Deterministic Fiber ODF Tractography</vt:lpstr>
      <vt:lpstr>Probabilistic Fiber ODF Tractography</vt:lpstr>
      <vt:lpstr>Fiber ODF Tractography</vt:lpstr>
      <vt:lpstr>NDMG Tractography</vt:lpstr>
      <vt:lpstr>Structural connectivity analysis</vt:lpstr>
      <vt:lpstr>Two primary approaches to estimation</vt:lpstr>
      <vt:lpstr>How we define Nodes (Surfaces vs. Volumes)</vt:lpstr>
      <vt:lpstr>NDMG graph generation</vt:lpstr>
      <vt:lpstr>Key Issues: Sensitivity Recovering “true” fiber connections</vt:lpstr>
      <vt:lpstr>Key Issues: Sensitivity Recovering “true” fiber connections</vt:lpstr>
      <vt:lpstr>Key Issues: Sensitivity Recovering “true” fiber connections</vt:lpstr>
      <vt:lpstr>Key Issues: Specificity Reducing false-positive/negative connections</vt:lpstr>
      <vt:lpstr>NDMG 2.0 normalization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(Micro)structural connectivity with diffusion MRI</dc:title>
  <dc:creator>Pisner, Derek</dc:creator>
  <cp:lastModifiedBy>Pisner, Derek</cp:lastModifiedBy>
  <cp:revision>110</cp:revision>
  <dcterms:created xsi:type="dcterms:W3CDTF">2019-08-18T01:59:34Z</dcterms:created>
  <dcterms:modified xsi:type="dcterms:W3CDTF">2019-08-21T17:14:04Z</dcterms:modified>
</cp:coreProperties>
</file>